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332" r:id="rId3"/>
    <p:sldId id="335" r:id="rId4"/>
    <p:sldId id="336" r:id="rId5"/>
    <p:sldId id="337" r:id="rId6"/>
    <p:sldId id="338" r:id="rId7"/>
    <p:sldId id="339" r:id="rId8"/>
    <p:sldId id="416" r:id="rId9"/>
    <p:sldId id="439" r:id="rId10"/>
    <p:sldId id="340" r:id="rId11"/>
    <p:sldId id="343" r:id="rId12"/>
    <p:sldId id="344" r:id="rId13"/>
    <p:sldId id="539" r:id="rId14"/>
    <p:sldId id="540" r:id="rId15"/>
    <p:sldId id="541" r:id="rId16"/>
    <p:sldId id="542" r:id="rId17"/>
    <p:sldId id="543" r:id="rId18"/>
    <p:sldId id="544" r:id="rId19"/>
    <p:sldId id="545" r:id="rId20"/>
    <p:sldId id="546" r:id="rId21"/>
    <p:sldId id="547" r:id="rId22"/>
    <p:sldId id="548" r:id="rId23"/>
    <p:sldId id="549" r:id="rId24"/>
    <p:sldId id="550" r:id="rId25"/>
    <p:sldId id="551" r:id="rId26"/>
    <p:sldId id="552" r:id="rId27"/>
    <p:sldId id="553" r:id="rId28"/>
    <p:sldId id="554" r:id="rId29"/>
    <p:sldId id="556" r:id="rId30"/>
    <p:sldId id="557" r:id="rId31"/>
    <p:sldId id="558" r:id="rId32"/>
    <p:sldId id="576" r:id="rId33"/>
    <p:sldId id="645" r:id="rId34"/>
    <p:sldId id="646" r:id="rId35"/>
    <p:sldId id="647" r:id="rId36"/>
    <p:sldId id="648" r:id="rId37"/>
    <p:sldId id="649" r:id="rId38"/>
    <p:sldId id="650" r:id="rId39"/>
    <p:sldId id="651" r:id="rId40"/>
    <p:sldId id="652" r:id="rId41"/>
    <p:sldId id="653" r:id="rId42"/>
    <p:sldId id="654" r:id="rId43"/>
    <p:sldId id="655" r:id="rId44"/>
    <p:sldId id="656" r:id="rId45"/>
    <p:sldId id="637" r:id="rId46"/>
    <p:sldId id="596" r:id="rId47"/>
    <p:sldId id="597" r:id="rId48"/>
    <p:sldId id="598" r:id="rId49"/>
    <p:sldId id="600" r:id="rId50"/>
    <p:sldId id="601" r:id="rId51"/>
    <p:sldId id="602" r:id="rId52"/>
    <p:sldId id="604" r:id="rId53"/>
    <p:sldId id="606" r:id="rId54"/>
    <p:sldId id="607" r:id="rId55"/>
    <p:sldId id="608" r:id="rId56"/>
    <p:sldId id="609" r:id="rId57"/>
    <p:sldId id="610" r:id="rId58"/>
    <p:sldId id="616" r:id="rId59"/>
    <p:sldId id="617" r:id="rId60"/>
    <p:sldId id="618" r:id="rId61"/>
    <p:sldId id="619" r:id="rId62"/>
    <p:sldId id="620" r:id="rId63"/>
    <p:sldId id="621" r:id="rId64"/>
    <p:sldId id="622" r:id="rId65"/>
    <p:sldId id="639" r:id="rId66"/>
    <p:sldId id="657" r:id="rId67"/>
    <p:sldId id="658" r:id="rId68"/>
    <p:sldId id="659"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45C12C-BF6E-4340-A53A-7DF90B25F8C4}">
          <p14:sldIdLst>
            <p14:sldId id="256"/>
            <p14:sldId id="332"/>
            <p14:sldId id="335"/>
            <p14:sldId id="336"/>
            <p14:sldId id="337"/>
            <p14:sldId id="338"/>
            <p14:sldId id="339"/>
            <p14:sldId id="416"/>
            <p14:sldId id="439"/>
            <p14:sldId id="340"/>
            <p14:sldId id="343"/>
            <p14:sldId id="344"/>
            <p14:sldId id="539"/>
            <p14:sldId id="540"/>
            <p14:sldId id="541"/>
            <p14:sldId id="542"/>
            <p14:sldId id="543"/>
            <p14:sldId id="544"/>
            <p14:sldId id="545"/>
            <p14:sldId id="546"/>
            <p14:sldId id="547"/>
            <p14:sldId id="548"/>
            <p14:sldId id="549"/>
            <p14:sldId id="550"/>
            <p14:sldId id="551"/>
            <p14:sldId id="552"/>
            <p14:sldId id="553"/>
            <p14:sldId id="554"/>
            <p14:sldId id="556"/>
            <p14:sldId id="557"/>
            <p14:sldId id="558"/>
            <p14:sldId id="576"/>
            <p14:sldId id="645"/>
            <p14:sldId id="646"/>
            <p14:sldId id="647"/>
            <p14:sldId id="648"/>
            <p14:sldId id="649"/>
            <p14:sldId id="650"/>
            <p14:sldId id="651"/>
            <p14:sldId id="652"/>
            <p14:sldId id="653"/>
            <p14:sldId id="654"/>
            <p14:sldId id="655"/>
            <p14:sldId id="656"/>
            <p14:sldId id="637"/>
            <p14:sldId id="596"/>
            <p14:sldId id="597"/>
            <p14:sldId id="598"/>
            <p14:sldId id="600"/>
            <p14:sldId id="601"/>
            <p14:sldId id="602"/>
            <p14:sldId id="604"/>
            <p14:sldId id="606"/>
            <p14:sldId id="607"/>
            <p14:sldId id="608"/>
            <p14:sldId id="609"/>
            <p14:sldId id="610"/>
            <p14:sldId id="616"/>
            <p14:sldId id="617"/>
            <p14:sldId id="618"/>
            <p14:sldId id="619"/>
            <p14:sldId id="620"/>
            <p14:sldId id="621"/>
            <p14:sldId id="622"/>
            <p14:sldId id="639"/>
            <p14:sldId id="657"/>
            <p14:sldId id="658"/>
            <p14:sldId id="659"/>
          </p14:sldIdLst>
        </p14:section>
        <p14:section name="Untitled Section" id="{956146B1-E858-42B8-8D58-C80F3032D5FB}">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3576" y="-10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printerSettings" Target="printerSettings/printerSettings1.bin"/><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4950D-793D-4444-B90D-3C13C672BF16}" type="datetimeFigureOut">
              <a:rPr lang="en-GB" smtClean="0"/>
              <a:t>19/10/15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45367F-B51F-4C4D-A470-CC6A707DF6BF}" type="slidenum">
              <a:rPr lang="en-GB" smtClean="0"/>
              <a:t>‹#›</a:t>
            </a:fld>
            <a:endParaRPr lang="en-GB" dirty="0"/>
          </a:p>
        </p:txBody>
      </p:sp>
    </p:spTree>
    <p:extLst>
      <p:ext uri="{BB962C8B-B14F-4D97-AF65-F5344CB8AC3E}">
        <p14:creationId xmlns:p14="http://schemas.microsoft.com/office/powerpoint/2010/main" val="330978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45367F-B51F-4C4D-A470-CC6A707DF6BF}" type="slidenum">
              <a:rPr lang="en-GB" smtClean="0"/>
              <a:t>1</a:t>
            </a:fld>
            <a:endParaRPr lang="en-GB" dirty="0"/>
          </a:p>
        </p:txBody>
      </p:sp>
    </p:spTree>
    <p:extLst>
      <p:ext uri="{BB962C8B-B14F-4D97-AF65-F5344CB8AC3E}">
        <p14:creationId xmlns:p14="http://schemas.microsoft.com/office/powerpoint/2010/main" val="4171347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342812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33992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335399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65973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256905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1122562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202062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286154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395776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223643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BD211-1636-4803-AF15-A640235CD632}" type="datetimeFigureOut">
              <a:rPr lang="en-GB" smtClean="0"/>
              <a:t>19/10/15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B5559E-E97B-4DE0-9486-CD2006650B2B}" type="slidenum">
              <a:rPr lang="en-GB" smtClean="0"/>
              <a:t>‹#›</a:t>
            </a:fld>
            <a:endParaRPr lang="en-GB" dirty="0"/>
          </a:p>
        </p:txBody>
      </p:sp>
    </p:spTree>
    <p:extLst>
      <p:ext uri="{BB962C8B-B14F-4D97-AF65-F5344CB8AC3E}">
        <p14:creationId xmlns:p14="http://schemas.microsoft.com/office/powerpoint/2010/main" val="41680789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BD211-1636-4803-AF15-A640235CD632}" type="datetimeFigureOut">
              <a:rPr lang="en-GB" smtClean="0"/>
              <a:t>19/10/15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5559E-E97B-4DE0-9486-CD2006650B2B}" type="slidenum">
              <a:rPr lang="en-GB" smtClean="0"/>
              <a:t>‹#›</a:t>
            </a:fld>
            <a:endParaRPr lang="en-GB" dirty="0"/>
          </a:p>
        </p:txBody>
      </p:sp>
    </p:spTree>
    <p:extLst>
      <p:ext uri="{BB962C8B-B14F-4D97-AF65-F5344CB8AC3E}">
        <p14:creationId xmlns:p14="http://schemas.microsoft.com/office/powerpoint/2010/main" val="1983254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a:r>
            <a:br>
              <a:rPr lang="en-GB" dirty="0" smtClean="0"/>
            </a:br>
            <a:r>
              <a:rPr lang="en-GB" dirty="0" smtClean="0"/>
              <a:t/>
            </a:r>
            <a:br>
              <a:rPr lang="en-GB" dirty="0" smtClean="0"/>
            </a:br>
            <a:r>
              <a:rPr lang="en-GB" dirty="0"/>
              <a:t/>
            </a:r>
            <a:br>
              <a:rPr lang="en-GB" dirty="0"/>
            </a:br>
            <a:r>
              <a:rPr lang="en-GB" dirty="0" smtClean="0"/>
              <a:t>AN INTRODUCTION TO COURT OF PROTECTION PRACTICE</a:t>
            </a:r>
            <a:br>
              <a:rPr lang="en-GB" dirty="0" smtClean="0"/>
            </a:br>
            <a:r>
              <a:rPr lang="en-GB" dirty="0"/>
              <a:t/>
            </a:r>
            <a:br>
              <a:rPr lang="en-GB" dirty="0"/>
            </a:br>
            <a:endParaRPr lang="en-GB" dirty="0"/>
          </a:p>
        </p:txBody>
      </p:sp>
      <p:sp>
        <p:nvSpPr>
          <p:cNvPr id="3" name="Subtitle 2"/>
          <p:cNvSpPr>
            <a:spLocks noGrp="1"/>
          </p:cNvSpPr>
          <p:nvPr>
            <p:ph type="subTitle" idx="1"/>
          </p:nvPr>
        </p:nvSpPr>
        <p:spPr/>
        <p:txBody>
          <a:bodyPr>
            <a:normAutofit fontScale="77500" lnSpcReduction="20000"/>
          </a:bodyPr>
          <a:lstStyle/>
          <a:p>
            <a:r>
              <a:rPr lang="en-GB" dirty="0" smtClean="0"/>
              <a:t>9 OCTOBER 2015</a:t>
            </a:r>
          </a:p>
          <a:p>
            <a:r>
              <a:rPr lang="en-GB" dirty="0" smtClean="0"/>
              <a:t>LEICESTER FAMILY JUSTICE BOARD CONFERENCE</a:t>
            </a:r>
          </a:p>
          <a:p>
            <a:r>
              <a:rPr lang="en-GB" dirty="0" smtClean="0"/>
              <a:t>Joseph O’Brien</a:t>
            </a:r>
          </a:p>
          <a:p>
            <a:r>
              <a:rPr lang="en-GB" dirty="0" smtClean="0"/>
              <a:t>Barrister at St Johns Buildings, Sheffield</a:t>
            </a:r>
          </a:p>
          <a:p>
            <a:endParaRPr lang="en-GB" dirty="0" smtClean="0"/>
          </a:p>
          <a:p>
            <a:endParaRPr lang="en-GB" dirty="0"/>
          </a:p>
        </p:txBody>
      </p:sp>
      <p:pic>
        <p:nvPicPr>
          <p:cNvPr id="4" name="Picture 3" descr="cid:image001.gif@01CC835E.7A9F3380"/>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052736"/>
            <a:ext cx="1752600" cy="790575"/>
          </a:xfrm>
          <a:prstGeom prst="rect">
            <a:avLst/>
          </a:prstGeom>
          <a:noFill/>
          <a:ln>
            <a:noFill/>
          </a:ln>
        </p:spPr>
      </p:pic>
    </p:spTree>
    <p:extLst>
      <p:ext uri="{BB962C8B-B14F-4D97-AF65-F5344CB8AC3E}">
        <p14:creationId xmlns:p14="http://schemas.microsoft.com/office/powerpoint/2010/main" val="18965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ALL PRACTICABLE STEPS</a:t>
            </a:r>
            <a:endParaRPr lang="en-GB" dirty="0"/>
          </a:p>
        </p:txBody>
      </p:sp>
      <p:sp>
        <p:nvSpPr>
          <p:cNvPr id="3" name="Content Placeholder 2"/>
          <p:cNvSpPr>
            <a:spLocks noGrp="1"/>
          </p:cNvSpPr>
          <p:nvPr>
            <p:ph idx="1"/>
          </p:nvPr>
        </p:nvSpPr>
        <p:spPr/>
        <p:txBody>
          <a:bodyPr/>
          <a:lstStyle/>
          <a:p>
            <a:r>
              <a:rPr lang="en-GB" dirty="0" smtClean="0"/>
              <a:t>Can an explanation be given in a way that is appropriate to his circumstances?</a:t>
            </a:r>
          </a:p>
          <a:p>
            <a:r>
              <a:rPr lang="en-GB" dirty="0" smtClean="0"/>
              <a:t>Can the person retain and use the information for a short period?</a:t>
            </a:r>
          </a:p>
          <a:p>
            <a:r>
              <a:rPr lang="en-GB" b="1" dirty="0"/>
              <a:t>Must record that information in any assessment that is done.</a:t>
            </a:r>
          </a:p>
          <a:p>
            <a:endParaRPr lang="en-GB" b="1" dirty="0" smtClean="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661248"/>
            <a:ext cx="1752600" cy="790575"/>
          </a:xfrm>
          <a:prstGeom prst="rect">
            <a:avLst/>
          </a:prstGeom>
          <a:noFill/>
          <a:ln>
            <a:noFill/>
          </a:ln>
        </p:spPr>
      </p:pic>
    </p:spTree>
    <p:extLst>
      <p:ext uri="{BB962C8B-B14F-4D97-AF65-F5344CB8AC3E}">
        <p14:creationId xmlns:p14="http://schemas.microsoft.com/office/powerpoint/2010/main" val="978032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WHO SHOULD BE MAKING THE ASSESSMENT?</a:t>
            </a:r>
            <a:endParaRPr lang="en-GB" dirty="0"/>
          </a:p>
        </p:txBody>
      </p:sp>
      <p:sp>
        <p:nvSpPr>
          <p:cNvPr id="3" name="Content Placeholder 2"/>
          <p:cNvSpPr>
            <a:spLocks noGrp="1"/>
          </p:cNvSpPr>
          <p:nvPr>
            <p:ph idx="1"/>
          </p:nvPr>
        </p:nvSpPr>
        <p:spPr/>
        <p:txBody>
          <a:bodyPr/>
          <a:lstStyle/>
          <a:p>
            <a:r>
              <a:rPr lang="en-GB" dirty="0" smtClean="0"/>
              <a:t>Again, this depends on the issue.</a:t>
            </a:r>
          </a:p>
          <a:p>
            <a:r>
              <a:rPr lang="en-GB" dirty="0" smtClean="0"/>
              <a:t>Code 4.38</a:t>
            </a:r>
          </a:p>
          <a:p>
            <a:r>
              <a:rPr lang="en-GB" dirty="0" smtClean="0"/>
              <a:t>‘The person who assesses an individual’s capacity to make decisions will usually be the person who is directly concerned with the individual at the time the decision needs to be made.’</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733256"/>
            <a:ext cx="1752600" cy="790575"/>
          </a:xfrm>
          <a:prstGeom prst="rect">
            <a:avLst/>
          </a:prstGeom>
          <a:noFill/>
          <a:ln>
            <a:noFill/>
          </a:ln>
        </p:spPr>
      </p:pic>
    </p:spTree>
    <p:extLst>
      <p:ext uri="{BB962C8B-B14F-4D97-AF65-F5344CB8AC3E}">
        <p14:creationId xmlns:p14="http://schemas.microsoft.com/office/powerpoint/2010/main" val="4238399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COMPLEX DECISIONS?</a:t>
            </a:r>
            <a:endParaRPr lang="en-GB" dirty="0"/>
          </a:p>
        </p:txBody>
      </p:sp>
      <p:sp>
        <p:nvSpPr>
          <p:cNvPr id="3" name="Content Placeholder 2"/>
          <p:cNvSpPr>
            <a:spLocks noGrp="1"/>
          </p:cNvSpPr>
          <p:nvPr>
            <p:ph idx="1"/>
          </p:nvPr>
        </p:nvSpPr>
        <p:spPr/>
        <p:txBody>
          <a:bodyPr/>
          <a:lstStyle/>
          <a:p>
            <a:r>
              <a:rPr lang="en-GB" dirty="0" smtClean="0"/>
              <a:t>Paragraph 4.42</a:t>
            </a:r>
          </a:p>
          <a:p>
            <a:pPr marL="0" indent="0">
              <a:buNone/>
            </a:pPr>
            <a:r>
              <a:rPr lang="en-GB" dirty="0" smtClean="0"/>
              <a:t>‘More complex decisions are likely to need more complex assessments.’</a:t>
            </a:r>
          </a:p>
          <a:p>
            <a:r>
              <a:rPr lang="en-GB" b="1" dirty="0" smtClean="0"/>
              <a:t>Factors</a:t>
            </a:r>
          </a:p>
          <a:p>
            <a:r>
              <a:rPr lang="en-GB" dirty="0" smtClean="0"/>
              <a:t>How borderline is the person to capacity?</a:t>
            </a:r>
          </a:p>
          <a:p>
            <a:r>
              <a:rPr lang="en-GB" dirty="0" smtClean="0"/>
              <a:t>How significant is the decision to be made?</a:t>
            </a:r>
          </a:p>
          <a:p>
            <a:r>
              <a:rPr lang="en-GB" dirty="0" smtClean="0"/>
              <a:t>Will the decision include significant restrictions on liberty?</a:t>
            </a:r>
          </a:p>
          <a:p>
            <a:pPr marL="0" indent="0">
              <a:buNone/>
            </a:pP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877272"/>
            <a:ext cx="1752600" cy="790575"/>
          </a:xfrm>
          <a:prstGeom prst="rect">
            <a:avLst/>
          </a:prstGeom>
          <a:noFill/>
          <a:ln>
            <a:noFill/>
          </a:ln>
        </p:spPr>
      </p:pic>
    </p:spTree>
    <p:extLst>
      <p:ext uri="{BB962C8B-B14F-4D97-AF65-F5344CB8AC3E}">
        <p14:creationId xmlns:p14="http://schemas.microsoft.com/office/powerpoint/2010/main" val="320025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r>
              <a:rPr lang="en-GB" dirty="0" smtClean="0"/>
              <a:t>Contraception</a:t>
            </a:r>
          </a:p>
          <a:p>
            <a:r>
              <a:rPr lang="en-GB" dirty="0" smtClean="0"/>
              <a:t>Sex</a:t>
            </a:r>
          </a:p>
          <a:p>
            <a:pPr marL="0" indent="0">
              <a:buNone/>
            </a:pP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733256"/>
            <a:ext cx="1752600" cy="790575"/>
          </a:xfrm>
          <a:prstGeom prst="rect">
            <a:avLst/>
          </a:prstGeom>
          <a:noFill/>
          <a:ln>
            <a:noFill/>
          </a:ln>
        </p:spPr>
      </p:pic>
    </p:spTree>
    <p:extLst>
      <p:ext uri="{BB962C8B-B14F-4D97-AF65-F5344CB8AC3E}">
        <p14:creationId xmlns:p14="http://schemas.microsoft.com/office/powerpoint/2010/main" val="1353858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REASONABLY FORESEEABLE CONSEQUENCES? MR AND MRS A</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A has a learning disability but recently married B.</a:t>
            </a:r>
          </a:p>
          <a:p>
            <a:r>
              <a:rPr lang="en-GB" dirty="0" smtClean="0"/>
              <a:t> Social services are aware that she wants to get pregnant.</a:t>
            </a:r>
          </a:p>
          <a:p>
            <a:r>
              <a:rPr lang="en-GB" dirty="0" smtClean="0"/>
              <a:t>Pregnant three times before; all children taken into care under the Children Act 1989.  A was assessed as being unable to look after the children.  The fathers were not interested in a long term relationship with A.</a:t>
            </a:r>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740352" y="6067425"/>
            <a:ext cx="1752600" cy="790575"/>
          </a:xfrm>
          <a:prstGeom prst="rect">
            <a:avLst/>
          </a:prstGeom>
          <a:noFill/>
          <a:ln>
            <a:noFill/>
          </a:ln>
        </p:spPr>
      </p:pic>
    </p:spTree>
    <p:extLst>
      <p:ext uri="{BB962C8B-B14F-4D97-AF65-F5344CB8AC3E}">
        <p14:creationId xmlns:p14="http://schemas.microsoft.com/office/powerpoint/2010/main" val="1719308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REASONABLY FORESEEABLE </a:t>
            </a:r>
            <a:br>
              <a:rPr lang="en-GB" dirty="0" smtClean="0"/>
            </a:br>
            <a:r>
              <a:rPr lang="en-GB" dirty="0" smtClean="0"/>
              <a:t>CONSEQUENCES</a:t>
            </a:r>
            <a:endParaRPr lang="en-GB" dirty="0"/>
          </a:p>
        </p:txBody>
      </p:sp>
      <p:sp>
        <p:nvSpPr>
          <p:cNvPr id="3" name="Content Placeholder 2"/>
          <p:cNvSpPr>
            <a:spLocks noGrp="1"/>
          </p:cNvSpPr>
          <p:nvPr>
            <p:ph idx="1"/>
          </p:nvPr>
        </p:nvSpPr>
        <p:spPr/>
        <p:txBody>
          <a:bodyPr/>
          <a:lstStyle/>
          <a:p>
            <a:r>
              <a:rPr lang="en-GB" dirty="0"/>
              <a:t>A and B both want to start a family</a:t>
            </a:r>
            <a:r>
              <a:rPr lang="en-GB" dirty="0" smtClean="0"/>
              <a:t>.</a:t>
            </a:r>
          </a:p>
          <a:p>
            <a:r>
              <a:rPr lang="en-GB" dirty="0" smtClean="0"/>
              <a:t>SS believe that she lacks the capacity to make decisions as to contraceptive treatment.</a:t>
            </a:r>
          </a:p>
          <a:p>
            <a:r>
              <a:rPr lang="en-GB" dirty="0" smtClean="0"/>
              <a:t>A refuses to have contraceptive treatment.</a:t>
            </a:r>
          </a:p>
          <a:p>
            <a:endParaRPr lang="en-GB" dirty="0" smtClean="0"/>
          </a:p>
          <a:p>
            <a:endParaRPr lang="en-GB" dirty="0" smtClean="0"/>
          </a:p>
          <a:p>
            <a:endParaRPr lang="en-GB" dirty="0" smtClean="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733256"/>
            <a:ext cx="1752600" cy="790575"/>
          </a:xfrm>
          <a:prstGeom prst="rect">
            <a:avLst/>
          </a:prstGeom>
          <a:noFill/>
          <a:ln>
            <a:noFill/>
          </a:ln>
        </p:spPr>
      </p:pic>
    </p:spTree>
    <p:extLst>
      <p:ext uri="{BB962C8B-B14F-4D97-AF65-F5344CB8AC3E}">
        <p14:creationId xmlns:p14="http://schemas.microsoft.com/office/powerpoint/2010/main" val="2286821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REASONABLY FORESEEABLE </a:t>
            </a:r>
            <a:br>
              <a:rPr lang="en-GB" dirty="0"/>
            </a:br>
            <a:r>
              <a:rPr lang="en-GB" dirty="0"/>
              <a:t>CONSEQUENCES</a:t>
            </a:r>
          </a:p>
        </p:txBody>
      </p:sp>
      <p:sp>
        <p:nvSpPr>
          <p:cNvPr id="3" name="Content Placeholder 2"/>
          <p:cNvSpPr>
            <a:spLocks noGrp="1"/>
          </p:cNvSpPr>
          <p:nvPr>
            <p:ph idx="1"/>
          </p:nvPr>
        </p:nvSpPr>
        <p:spPr/>
        <p:txBody>
          <a:bodyPr/>
          <a:lstStyle/>
          <a:p>
            <a:r>
              <a:rPr lang="en-GB" dirty="0" smtClean="0"/>
              <a:t>What factors should A be taking into account?</a:t>
            </a:r>
          </a:p>
          <a:p>
            <a:r>
              <a:rPr lang="en-GB" dirty="0" smtClean="0"/>
              <a:t>Social consequences?</a:t>
            </a:r>
          </a:p>
          <a:p>
            <a:r>
              <a:rPr lang="en-GB" dirty="0" smtClean="0"/>
              <a:t>Court proceedings?</a:t>
            </a:r>
          </a:p>
          <a:p>
            <a:r>
              <a:rPr lang="en-GB" dirty="0" smtClean="0"/>
              <a:t>Struggle to bring up  a child?</a:t>
            </a:r>
          </a:p>
          <a:p>
            <a:r>
              <a:rPr lang="en-GB" dirty="0" smtClean="0"/>
              <a:t>Real likelihood that child will be taken into care?</a:t>
            </a:r>
          </a:p>
          <a:p>
            <a:endParaRPr lang="en-GB" dirty="0" smtClean="0"/>
          </a:p>
          <a:p>
            <a:endParaRPr lang="en-GB" dirty="0" smtClean="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877272"/>
            <a:ext cx="1752600" cy="790575"/>
          </a:xfrm>
          <a:prstGeom prst="rect">
            <a:avLst/>
          </a:prstGeom>
          <a:noFill/>
          <a:ln>
            <a:noFill/>
          </a:ln>
        </p:spPr>
      </p:pic>
    </p:spTree>
    <p:extLst>
      <p:ext uri="{BB962C8B-B14F-4D97-AF65-F5344CB8AC3E}">
        <p14:creationId xmlns:p14="http://schemas.microsoft.com/office/powerpoint/2010/main" val="592045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REASONABLY FORESEEABLE </a:t>
            </a:r>
            <a:br>
              <a:rPr lang="en-GB" dirty="0"/>
            </a:br>
            <a:r>
              <a:rPr lang="en-GB" dirty="0"/>
              <a:t>CONSEQUENCES</a:t>
            </a:r>
          </a:p>
        </p:txBody>
      </p:sp>
      <p:sp>
        <p:nvSpPr>
          <p:cNvPr id="3" name="Content Placeholder 2"/>
          <p:cNvSpPr>
            <a:spLocks noGrp="1"/>
          </p:cNvSpPr>
          <p:nvPr>
            <p:ph idx="1"/>
          </p:nvPr>
        </p:nvSpPr>
        <p:spPr/>
        <p:txBody>
          <a:bodyPr>
            <a:normAutofit/>
          </a:bodyPr>
          <a:lstStyle/>
          <a:p>
            <a:r>
              <a:rPr lang="en-GB" dirty="0" smtClean="0"/>
              <a:t>Look at the issue in question.</a:t>
            </a:r>
          </a:p>
          <a:p>
            <a:endParaRPr lang="en-GB" dirty="0" smtClean="0"/>
          </a:p>
          <a:p>
            <a:r>
              <a:rPr lang="en-GB" dirty="0" smtClean="0"/>
              <a:t>Contraception is a medical treatment?</a:t>
            </a:r>
          </a:p>
          <a:p>
            <a:pPr marL="0" indent="0">
              <a:buNone/>
            </a:pP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877272"/>
            <a:ext cx="1752600" cy="790575"/>
          </a:xfrm>
          <a:prstGeom prst="rect">
            <a:avLst/>
          </a:prstGeom>
          <a:noFill/>
          <a:ln>
            <a:noFill/>
          </a:ln>
        </p:spPr>
      </p:pic>
    </p:spTree>
    <p:extLst>
      <p:ext uri="{BB962C8B-B14F-4D97-AF65-F5344CB8AC3E}">
        <p14:creationId xmlns:p14="http://schemas.microsoft.com/office/powerpoint/2010/main" val="2669907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 AND MRS A</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smtClean="0"/>
              <a:t>“</a:t>
            </a:r>
            <a:r>
              <a:rPr lang="en-GB" i="1" dirty="0" smtClean="0"/>
              <a:t>Although </a:t>
            </a:r>
            <a:r>
              <a:rPr lang="en-GB" i="1" dirty="0"/>
              <a:t>in theory the 'reasonably foreseeable consequences' of not taking contraception involve possible conception, a birth and the parenting of a child, there should be some limit in practice on what needs to be envisaged, if only for public policy reasons. I accept the submission that it is unrealistic to require consideration of a woman's ability to foresee the realities of parenthood, or to expect her to be able to envisage the fact-specific demands of caring for a particular child not yet conceived (let alone born) with unpredictable levels of third-party </a:t>
            </a:r>
            <a:r>
              <a:rPr lang="en-GB" i="1" dirty="0" smtClean="0"/>
              <a:t>support…..I </a:t>
            </a:r>
            <a:r>
              <a:rPr lang="en-GB" i="1" dirty="0"/>
              <a:t>think they are too remote from the medical issue of contraception</a:t>
            </a:r>
            <a:r>
              <a:rPr lang="en-GB" i="1" dirty="0" smtClean="0"/>
              <a:t>.”</a:t>
            </a:r>
            <a:endParaRPr lang="en-GB" i="1"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804248" y="5661248"/>
            <a:ext cx="1752600" cy="790575"/>
          </a:xfrm>
          <a:prstGeom prst="rect">
            <a:avLst/>
          </a:prstGeom>
          <a:noFill/>
          <a:ln>
            <a:noFill/>
          </a:ln>
        </p:spPr>
      </p:pic>
    </p:spTree>
    <p:extLst>
      <p:ext uri="{BB962C8B-B14F-4D97-AF65-F5344CB8AC3E}">
        <p14:creationId xmlns:p14="http://schemas.microsoft.com/office/powerpoint/2010/main" val="775953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 AND MRS A</a:t>
            </a:r>
            <a:endParaRPr lang="en-GB" dirty="0"/>
          </a:p>
        </p:txBody>
      </p:sp>
      <p:sp>
        <p:nvSpPr>
          <p:cNvPr id="3" name="Content Placeholder 2"/>
          <p:cNvSpPr>
            <a:spLocks noGrp="1"/>
          </p:cNvSpPr>
          <p:nvPr>
            <p:ph idx="1"/>
          </p:nvPr>
        </p:nvSpPr>
        <p:spPr/>
        <p:txBody>
          <a:bodyPr>
            <a:normAutofit/>
          </a:bodyPr>
          <a:lstStyle/>
          <a:p>
            <a:r>
              <a:rPr lang="en-GB" i="1" dirty="0"/>
              <a:t>64. So in my judgment, the test for capacity should be so applied as to ascertain the woman's ability to understand and weigh up the immediate medical issues surrounding contraceptive treatment ("the proximate medical issues" - per Mr O'Brien), including:</a:t>
            </a:r>
            <a:r>
              <a:rPr lang="en-GB" dirty="0"/>
              <a:t> </a:t>
            </a:r>
            <a:endParaRPr lang="en-GB" dirty="0" smtClean="0"/>
          </a:p>
          <a:p>
            <a:endParaRPr lang="en-GB" dirty="0"/>
          </a:p>
          <a:p>
            <a:endParaRPr lang="en-GB"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733256"/>
            <a:ext cx="1752600" cy="790575"/>
          </a:xfrm>
          <a:prstGeom prst="rect">
            <a:avLst/>
          </a:prstGeom>
          <a:noFill/>
          <a:ln>
            <a:noFill/>
          </a:ln>
        </p:spPr>
      </p:pic>
    </p:spTree>
    <p:extLst>
      <p:ext uri="{BB962C8B-B14F-4D97-AF65-F5344CB8AC3E}">
        <p14:creationId xmlns:p14="http://schemas.microsoft.com/office/powerpoint/2010/main" val="341286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TOPICS</a:t>
            </a:r>
            <a:endParaRPr lang="en-GB" dirty="0"/>
          </a:p>
        </p:txBody>
      </p:sp>
      <p:sp>
        <p:nvSpPr>
          <p:cNvPr id="3" name="Content Placeholder 2"/>
          <p:cNvSpPr>
            <a:spLocks noGrp="1"/>
          </p:cNvSpPr>
          <p:nvPr>
            <p:ph idx="1"/>
          </p:nvPr>
        </p:nvSpPr>
        <p:spPr/>
        <p:txBody>
          <a:bodyPr/>
          <a:lstStyle/>
          <a:p>
            <a:pPr marL="0" indent="0">
              <a:buNone/>
            </a:pPr>
            <a:endParaRPr lang="en-GB" dirty="0" smtClean="0"/>
          </a:p>
          <a:p>
            <a:r>
              <a:rPr lang="en-GB" dirty="0" smtClean="0"/>
              <a:t>Section 1 of the MCA 2005</a:t>
            </a:r>
          </a:p>
          <a:p>
            <a:r>
              <a:rPr lang="en-GB" dirty="0" smtClean="0"/>
              <a:t>Jurisdiction: Capacity: Age</a:t>
            </a:r>
          </a:p>
          <a:p>
            <a:r>
              <a:rPr lang="en-GB" dirty="0" smtClean="0"/>
              <a:t>Best Interests: Section 4</a:t>
            </a:r>
          </a:p>
          <a:p>
            <a:r>
              <a:rPr lang="en-GB" dirty="0" smtClean="0"/>
              <a:t>Deprivation of Liberty</a:t>
            </a:r>
          </a:p>
          <a:p>
            <a:r>
              <a:rPr lang="en-GB" dirty="0" smtClean="0"/>
              <a:t>Procedure</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236296" y="116632"/>
            <a:ext cx="1752600" cy="790575"/>
          </a:xfrm>
          <a:prstGeom prst="rect">
            <a:avLst/>
          </a:prstGeom>
          <a:noFill/>
          <a:ln>
            <a:noFill/>
          </a:ln>
        </p:spPr>
      </p:pic>
    </p:spTree>
    <p:extLst>
      <p:ext uri="{BB962C8B-B14F-4D97-AF65-F5344CB8AC3E}">
        <p14:creationId xmlns:p14="http://schemas.microsoft.com/office/powerpoint/2010/main" val="149416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 AND MRS A</a:t>
            </a:r>
            <a:endParaRPr lang="en-GB" dirty="0"/>
          </a:p>
        </p:txBody>
      </p:sp>
      <p:sp>
        <p:nvSpPr>
          <p:cNvPr id="3" name="Content Placeholder 2"/>
          <p:cNvSpPr>
            <a:spLocks noGrp="1"/>
          </p:cNvSpPr>
          <p:nvPr>
            <p:ph idx="1"/>
          </p:nvPr>
        </p:nvSpPr>
        <p:spPr/>
        <p:txBody>
          <a:bodyPr>
            <a:normAutofit fontScale="92500" lnSpcReduction="10000"/>
          </a:bodyPr>
          <a:lstStyle/>
          <a:p>
            <a:r>
              <a:rPr lang="en-GB" i="1" dirty="0"/>
              <a:t>(i) the reason for contraception and what it does (which includes the likelihood of pregnancy if it is not in use during sexual intercourse);</a:t>
            </a:r>
            <a:br>
              <a:rPr lang="en-GB" i="1" dirty="0"/>
            </a:br>
            <a:r>
              <a:rPr lang="en-GB" i="1" dirty="0"/>
              <a:t>(ii) the types available and how each is used; </a:t>
            </a:r>
            <a:br>
              <a:rPr lang="en-GB" i="1" dirty="0"/>
            </a:br>
            <a:r>
              <a:rPr lang="en-GB" i="1" dirty="0"/>
              <a:t>(iii) the advantages and disadvantages of each type; </a:t>
            </a:r>
            <a:br>
              <a:rPr lang="en-GB" i="1" dirty="0"/>
            </a:br>
            <a:r>
              <a:rPr lang="en-GB" i="1" dirty="0"/>
              <a:t>(iv) the possible side-effects of each and how they can be dealt with; </a:t>
            </a:r>
            <a:br>
              <a:rPr lang="en-GB" i="1" dirty="0"/>
            </a:br>
            <a:r>
              <a:rPr lang="en-GB" i="1" dirty="0"/>
              <a:t>(v) how easily each type can be changed; and </a:t>
            </a:r>
            <a:br>
              <a:rPr lang="en-GB" i="1" dirty="0"/>
            </a:br>
            <a:r>
              <a:rPr lang="en-GB" i="1" dirty="0"/>
              <a:t>(vi) the generally accepted effectiveness of each. </a:t>
            </a:r>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588224" y="5805264"/>
            <a:ext cx="1752600" cy="790575"/>
          </a:xfrm>
          <a:prstGeom prst="rect">
            <a:avLst/>
          </a:prstGeom>
          <a:noFill/>
          <a:ln>
            <a:noFill/>
          </a:ln>
        </p:spPr>
      </p:pic>
    </p:spTree>
    <p:extLst>
      <p:ext uri="{BB962C8B-B14F-4D97-AF65-F5344CB8AC3E}">
        <p14:creationId xmlns:p14="http://schemas.microsoft.com/office/powerpoint/2010/main" val="4099367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 AND MRS A</a:t>
            </a:r>
            <a:endParaRPr lang="en-GB" dirty="0"/>
          </a:p>
        </p:txBody>
      </p:sp>
      <p:sp>
        <p:nvSpPr>
          <p:cNvPr id="3" name="Content Placeholder 2"/>
          <p:cNvSpPr>
            <a:spLocks noGrp="1"/>
          </p:cNvSpPr>
          <p:nvPr>
            <p:ph idx="1"/>
          </p:nvPr>
        </p:nvSpPr>
        <p:spPr/>
        <p:txBody>
          <a:bodyPr/>
          <a:lstStyle/>
          <a:p>
            <a:pPr algn="just"/>
            <a:r>
              <a:rPr lang="en-GB" dirty="0" smtClean="0"/>
              <a:t>“</a:t>
            </a:r>
            <a:r>
              <a:rPr lang="en-GB" i="1" dirty="0" smtClean="0"/>
              <a:t>I </a:t>
            </a:r>
            <a:r>
              <a:rPr lang="en-GB" i="1" dirty="0"/>
              <a:t>do not consider that questions need be asked as to the woman's understanding of what bringing up a child would be like in practice; nor any opinion attempted as to how she would be likely to get on; nor whether any child would be likely to be removed from her care</a:t>
            </a:r>
            <a:r>
              <a:rPr lang="en-GB" i="1" dirty="0" smtClean="0"/>
              <a:t>.”</a:t>
            </a:r>
            <a:r>
              <a:rPr lang="en-GB" i="1" dirty="0"/>
              <a:t/>
            </a:r>
            <a:br>
              <a:rPr lang="en-GB" i="1" dirty="0"/>
            </a:br>
            <a:endParaRPr lang="en-GB" i="1"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721020"/>
            <a:ext cx="1752600" cy="790575"/>
          </a:xfrm>
          <a:prstGeom prst="rect">
            <a:avLst/>
          </a:prstGeom>
          <a:noFill/>
          <a:ln>
            <a:noFill/>
          </a:ln>
        </p:spPr>
      </p:pic>
    </p:spTree>
    <p:extLst>
      <p:ext uri="{BB962C8B-B14F-4D97-AF65-F5344CB8AC3E}">
        <p14:creationId xmlns:p14="http://schemas.microsoft.com/office/powerpoint/2010/main" val="293520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REAL WORLD</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i="1" dirty="0" smtClean="0"/>
              <a:t>“The </a:t>
            </a:r>
            <a:r>
              <a:rPr lang="en-GB" i="1" dirty="0"/>
              <a:t>test, whatever it is, has to be applied daily in surgeries and family planning clinics, during appointments lasting perhaps less than half an hour. The vast majority of decisions on capacity get nowhere near a court. Absent legal proceedings, there is no opportunity for a meaningful investigation as to the woman's background; nor as to the accuracy of whatever she tells the practitioner. There is no opportunity for disclosure of medical or social services records about her background, nor for discussion about her with professionals or with family members (quite apart from all the difficulties of confidentiality</a:t>
            </a:r>
            <a:r>
              <a:rPr lang="en-GB" i="1" dirty="0" smtClean="0"/>
              <a:t>).” </a:t>
            </a:r>
            <a:r>
              <a:rPr lang="en-GB" dirty="0"/>
              <a:t/>
            </a:r>
            <a:br>
              <a:rPr lang="en-GB" dirty="0"/>
            </a:b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589240"/>
            <a:ext cx="1752600" cy="790575"/>
          </a:xfrm>
          <a:prstGeom prst="rect">
            <a:avLst/>
          </a:prstGeom>
          <a:noFill/>
          <a:ln>
            <a:noFill/>
          </a:ln>
        </p:spPr>
      </p:pic>
    </p:spTree>
    <p:extLst>
      <p:ext uri="{BB962C8B-B14F-4D97-AF65-F5344CB8AC3E}">
        <p14:creationId xmlns:p14="http://schemas.microsoft.com/office/powerpoint/2010/main" val="1656382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 COURT OF APPEAL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IM</a:t>
            </a:r>
          </a:p>
          <a:p>
            <a:r>
              <a:rPr lang="en-GB" dirty="0" smtClean="0"/>
              <a:t>“80. We </a:t>
            </a:r>
            <a:r>
              <a:rPr lang="en-GB" dirty="0"/>
              <a:t>also endorse the approach of </a:t>
            </a:r>
            <a:r>
              <a:rPr lang="en-GB" dirty="0" err="1"/>
              <a:t>Bodey</a:t>
            </a:r>
            <a:r>
              <a:rPr lang="en-GB" dirty="0"/>
              <a:t> J in </a:t>
            </a:r>
            <a:r>
              <a:rPr lang="en-GB" i="1" dirty="0"/>
              <a:t>Re A.</a:t>
            </a:r>
            <a:r>
              <a:rPr lang="en-GB" dirty="0"/>
              <a:t> The requirement for a practical limit on what needs to be envisaged as “reasonably foreseeable consequences” derives not just from pragmatism but from the imperative that the notional decision-making process attributed to the protected person with regard to consent to sexual relations should not become divorced from the actual decision-making process carried out in that regard on a daily basis by persons of full capacity</a:t>
            </a:r>
            <a:r>
              <a:rPr lang="en-GB" dirty="0" smtClean="0"/>
              <a:t>.”</a:t>
            </a:r>
          </a:p>
          <a:p>
            <a:endParaRPr lang="en-GB" dirty="0" smtClean="0"/>
          </a:p>
          <a:p>
            <a:endParaRPr lang="en-GB" dirty="0"/>
          </a:p>
          <a:p>
            <a:pPr marL="0" indent="0">
              <a:buNone/>
            </a:pPr>
            <a:r>
              <a:rPr lang="en-GB" dirty="0" smtClean="0"/>
              <a:t> </a:t>
            </a:r>
            <a:endParaRPr lang="en-GB" dirty="0"/>
          </a:p>
        </p:txBody>
      </p:sp>
      <p:pic>
        <p:nvPicPr>
          <p:cNvPr id="5" name="Picture 4"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721020"/>
            <a:ext cx="1752600" cy="790575"/>
          </a:xfrm>
          <a:prstGeom prst="rect">
            <a:avLst/>
          </a:prstGeom>
          <a:noFill/>
          <a:ln>
            <a:noFill/>
          </a:ln>
        </p:spPr>
      </p:pic>
    </p:spTree>
    <p:extLst>
      <p:ext uri="{BB962C8B-B14F-4D97-AF65-F5344CB8AC3E}">
        <p14:creationId xmlns:p14="http://schemas.microsoft.com/office/powerpoint/2010/main" val="2576177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SEXUAL RELATIONS</a:t>
            </a:r>
            <a:endParaRPr lang="en-GB" dirty="0"/>
          </a:p>
        </p:txBody>
      </p:sp>
      <p:sp>
        <p:nvSpPr>
          <p:cNvPr id="3" name="Content Placeholder 2"/>
          <p:cNvSpPr>
            <a:spLocks noGrp="1"/>
          </p:cNvSpPr>
          <p:nvPr>
            <p:ph idx="1"/>
          </p:nvPr>
        </p:nvSpPr>
        <p:spPr/>
        <p:txBody>
          <a:bodyPr>
            <a:normAutofit fontScale="47500" lnSpcReduction="20000"/>
          </a:bodyPr>
          <a:lstStyle/>
          <a:p>
            <a:pPr lvl="0"/>
            <a:r>
              <a:rPr lang="en-GB" sz="5100" dirty="0" smtClean="0"/>
              <a:t>What must be understood?</a:t>
            </a:r>
          </a:p>
          <a:p>
            <a:pPr lvl="0"/>
            <a:r>
              <a:rPr lang="en-GB" sz="5100" dirty="0" smtClean="0"/>
              <a:t>The </a:t>
            </a:r>
            <a:r>
              <a:rPr lang="en-GB" sz="5100" dirty="0"/>
              <a:t>mechanics of the act.</a:t>
            </a:r>
          </a:p>
          <a:p>
            <a:pPr lvl="0"/>
            <a:r>
              <a:rPr lang="en-GB" sz="5100" dirty="0"/>
              <a:t>That only adults over the age of 16 should have sexual relations and therefore participants needed to be fully able to distinguish accurately between adults and children.</a:t>
            </a:r>
          </a:p>
          <a:p>
            <a:pPr lvl="0"/>
            <a:r>
              <a:rPr lang="en-GB" sz="5100" dirty="0"/>
              <a:t>That both (or all) parties to the act needed to consent to it.</a:t>
            </a:r>
          </a:p>
          <a:p>
            <a:pPr lvl="0"/>
            <a:r>
              <a:rPr lang="en-GB" sz="5100" dirty="0"/>
              <a:t>That there were health risks involved, including the acquisition of sexual transmitted and sexually transmissible infections.</a:t>
            </a:r>
          </a:p>
          <a:p>
            <a:pPr lvl="0"/>
            <a:r>
              <a:rPr lang="en-GB" sz="5100" dirty="0"/>
              <a:t>That sex between a man and a woman may result in the woman becoming pregnant and that sex is part of having relationships with people and may have emotional consequences</a:t>
            </a:r>
            <a:r>
              <a:rPr lang="en-GB" sz="3800" dirty="0"/>
              <a:t>.</a:t>
            </a:r>
          </a:p>
          <a:p>
            <a:endParaRPr lang="en-GB" sz="3800"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589240"/>
            <a:ext cx="1752600" cy="790575"/>
          </a:xfrm>
          <a:prstGeom prst="rect">
            <a:avLst/>
          </a:prstGeom>
          <a:noFill/>
          <a:ln>
            <a:noFill/>
          </a:ln>
        </p:spPr>
      </p:pic>
    </p:spTree>
    <p:extLst>
      <p:ext uri="{BB962C8B-B14F-4D97-AF65-F5344CB8AC3E}">
        <p14:creationId xmlns:p14="http://schemas.microsoft.com/office/powerpoint/2010/main" val="3614628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DBC V AB [2011]</a:t>
            </a:r>
            <a:endParaRPr lang="en-GB" dirty="0"/>
          </a:p>
        </p:txBody>
      </p:sp>
      <p:sp>
        <p:nvSpPr>
          <p:cNvPr id="3" name="Content Placeholder 2"/>
          <p:cNvSpPr>
            <a:spLocks noGrp="1"/>
          </p:cNvSpPr>
          <p:nvPr>
            <p:ph idx="1"/>
          </p:nvPr>
        </p:nvSpPr>
        <p:spPr/>
        <p:txBody>
          <a:bodyPr/>
          <a:lstStyle/>
          <a:p>
            <a:pPr lvl="0"/>
            <a:r>
              <a:rPr lang="en-GB" dirty="0"/>
              <a:t>The mechanics of the act.</a:t>
            </a:r>
          </a:p>
          <a:p>
            <a:pPr lvl="0"/>
            <a:r>
              <a:rPr lang="en-GB" dirty="0"/>
              <a:t>There are health risks involved including sexually transmitted and sexually transmissible diseases.</a:t>
            </a:r>
          </a:p>
          <a:p>
            <a:pPr lvl="0"/>
            <a:r>
              <a:rPr lang="en-GB" dirty="0"/>
              <a:t>For heterosexual relations only,  sex between a man and a woman may result in pregnancy.</a:t>
            </a:r>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157192"/>
            <a:ext cx="1752600" cy="790575"/>
          </a:xfrm>
          <a:prstGeom prst="rect">
            <a:avLst/>
          </a:prstGeom>
          <a:noFill/>
          <a:ln>
            <a:noFill/>
          </a:ln>
        </p:spPr>
      </p:pic>
    </p:spTree>
    <p:extLst>
      <p:ext uri="{BB962C8B-B14F-4D97-AF65-F5344CB8AC3E}">
        <p14:creationId xmlns:p14="http://schemas.microsoft.com/office/powerpoint/2010/main" val="682551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 H 2012: SEX</a:t>
            </a:r>
            <a:endParaRPr lang="en-GB" dirty="0"/>
          </a:p>
        </p:txBody>
      </p:sp>
      <p:sp>
        <p:nvSpPr>
          <p:cNvPr id="3" name="Content Placeholder 2"/>
          <p:cNvSpPr>
            <a:spLocks noGrp="1"/>
          </p:cNvSpPr>
          <p:nvPr>
            <p:ph idx="1"/>
          </p:nvPr>
        </p:nvSpPr>
        <p:spPr/>
        <p:txBody>
          <a:bodyPr/>
          <a:lstStyle/>
          <a:p>
            <a:r>
              <a:rPr lang="en-GB" dirty="0" smtClean="0"/>
              <a:t>Does </a:t>
            </a:r>
            <a:r>
              <a:rPr lang="en-GB" dirty="0"/>
              <a:t>the person whose capacity is in question understand that they do have a choice and that they can refuse</a:t>
            </a:r>
            <a:r>
              <a:rPr lang="en-GB" dirty="0" smtClean="0"/>
              <a:t>.</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733256"/>
            <a:ext cx="1752600" cy="790575"/>
          </a:xfrm>
          <a:prstGeom prst="rect">
            <a:avLst/>
          </a:prstGeom>
          <a:noFill/>
          <a:ln>
            <a:noFill/>
          </a:ln>
        </p:spPr>
      </p:pic>
    </p:spTree>
    <p:extLst>
      <p:ext uri="{BB962C8B-B14F-4D97-AF65-F5344CB8AC3E}">
        <p14:creationId xmlns:p14="http://schemas.microsoft.com/office/powerpoint/2010/main" val="3990084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 COURT OF APPEAL</a:t>
            </a:r>
            <a:endParaRPr lang="en-GB" dirty="0"/>
          </a:p>
        </p:txBody>
      </p:sp>
      <p:sp>
        <p:nvSpPr>
          <p:cNvPr id="3" name="Content Placeholder 2"/>
          <p:cNvSpPr>
            <a:spLocks noGrp="1"/>
          </p:cNvSpPr>
          <p:nvPr>
            <p:ph idx="1"/>
          </p:nvPr>
        </p:nvSpPr>
        <p:spPr/>
        <p:txBody>
          <a:bodyPr>
            <a:normAutofit/>
          </a:bodyPr>
          <a:lstStyle/>
          <a:p>
            <a:pPr lvl="0"/>
            <a:r>
              <a:rPr lang="en-GB" dirty="0"/>
              <a:t>The mechanics of the act.</a:t>
            </a:r>
          </a:p>
          <a:p>
            <a:pPr lvl="0"/>
            <a:r>
              <a:rPr lang="en-GB" dirty="0"/>
              <a:t>There are health risks involved including sexually transmitted and sexually transmissible diseases.</a:t>
            </a:r>
          </a:p>
          <a:p>
            <a:pPr lvl="0"/>
            <a:r>
              <a:rPr lang="en-GB" dirty="0"/>
              <a:t>For heterosexual relations only,  sex between a man and a woman may result in pregnancy.</a:t>
            </a:r>
          </a:p>
          <a:p>
            <a:r>
              <a:rPr lang="en-GB" dirty="0" smtClean="0"/>
              <a:t>Does P understand that they have a choice in saying yes or no to sex?</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733256"/>
            <a:ext cx="1752600" cy="790575"/>
          </a:xfrm>
          <a:prstGeom prst="rect">
            <a:avLst/>
          </a:prstGeom>
          <a:noFill/>
          <a:ln>
            <a:noFill/>
          </a:ln>
        </p:spPr>
      </p:pic>
    </p:spTree>
    <p:extLst>
      <p:ext uri="{BB962C8B-B14F-4D97-AF65-F5344CB8AC3E}">
        <p14:creationId xmlns:p14="http://schemas.microsoft.com/office/powerpoint/2010/main" val="3935330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 COURT OF APPEAL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“75. </a:t>
            </a:r>
            <a:r>
              <a:rPr lang="en-GB" dirty="0"/>
              <a:t>We regard the passages that we have quoted from </a:t>
            </a:r>
            <a:r>
              <a:rPr lang="en-GB" dirty="0" err="1"/>
              <a:t>Mostyn</a:t>
            </a:r>
            <a:r>
              <a:rPr lang="en-GB" dirty="0"/>
              <a:t> J in </a:t>
            </a:r>
            <a:r>
              <a:rPr lang="en-GB" i="1" dirty="0"/>
              <a:t>D Borough Council v B</a:t>
            </a:r>
            <a:r>
              <a:rPr lang="en-GB" dirty="0"/>
              <a:t> and Hedley J in </a:t>
            </a:r>
            <a:r>
              <a:rPr lang="en-GB" i="1" dirty="0"/>
              <a:t>A Local Authority v H</a:t>
            </a:r>
            <a:r>
              <a:rPr lang="en-GB" dirty="0"/>
              <a:t> as being correct in drawing a distinction between the general </a:t>
            </a:r>
            <a:r>
              <a:rPr lang="en-GB" i="1" dirty="0"/>
              <a:t>capacity</a:t>
            </a:r>
            <a:r>
              <a:rPr lang="en-GB" dirty="0"/>
              <a:t> to give or withhold consent to sexual relations, which is the necessary forward looking focus of the Court of Protection, and the person-specific, time and place specific, </a:t>
            </a:r>
            <a:r>
              <a:rPr lang="en-GB" i="1" dirty="0"/>
              <a:t>occasion</a:t>
            </a:r>
            <a:r>
              <a:rPr lang="en-GB" dirty="0"/>
              <a:t> when that capacity is actually deployed and consent is either given or withheld which is the focus of the criminal law</a:t>
            </a:r>
            <a:r>
              <a:rPr lang="en-GB" dirty="0" smtClean="0"/>
              <a:t>.”</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157192"/>
            <a:ext cx="1752600" cy="790575"/>
          </a:xfrm>
          <a:prstGeom prst="rect">
            <a:avLst/>
          </a:prstGeom>
          <a:noFill/>
          <a:ln>
            <a:noFill/>
          </a:ln>
        </p:spPr>
      </p:pic>
    </p:spTree>
    <p:extLst>
      <p:ext uri="{BB962C8B-B14F-4D97-AF65-F5344CB8AC3E}">
        <p14:creationId xmlns:p14="http://schemas.microsoft.com/office/powerpoint/2010/main" val="3076229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 COURT OF APPEAL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“77.Going </a:t>
            </a:r>
            <a:r>
              <a:rPr lang="en-GB" dirty="0"/>
              <a:t>further, we accept the submission made to us to the effect that it would be totally unworkable for a local authority or the Court of Protection to conduct an assessment every time an individual over whom there was doubt about his or her capacity to consent to sexual relations showed signs of immediate interest in experiencing a sexual encounter with another person. On a pragmatic basis, if for no other reason, capacity to consent to future sexual relations can only be assessed on a general and non-specific basis</a:t>
            </a:r>
            <a:r>
              <a:rPr lang="en-GB" dirty="0" smtClean="0"/>
              <a:t>.”</a:t>
            </a:r>
            <a:endParaRPr lang="en-GB" dirty="0"/>
          </a:p>
        </p:txBody>
      </p:sp>
    </p:spTree>
    <p:extLst>
      <p:ext uri="{BB962C8B-B14F-4D97-AF65-F5344CB8AC3E}">
        <p14:creationId xmlns:p14="http://schemas.microsoft.com/office/powerpoint/2010/main" val="104079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PRINCIPLES: SECTION 1</a:t>
            </a:r>
            <a:endParaRPr lang="en-GB" dirty="0"/>
          </a:p>
        </p:txBody>
      </p:sp>
      <p:sp>
        <p:nvSpPr>
          <p:cNvPr id="3" name="Content Placeholder 2"/>
          <p:cNvSpPr>
            <a:spLocks noGrp="1"/>
          </p:cNvSpPr>
          <p:nvPr>
            <p:ph idx="1"/>
          </p:nvPr>
        </p:nvSpPr>
        <p:spPr/>
        <p:txBody>
          <a:bodyPr>
            <a:normAutofit lnSpcReduction="10000"/>
          </a:bodyPr>
          <a:lstStyle/>
          <a:p>
            <a:r>
              <a:rPr lang="en-GB" dirty="0" smtClean="0"/>
              <a:t>A person is </a:t>
            </a:r>
            <a:r>
              <a:rPr lang="en-GB" b="1" dirty="0" smtClean="0"/>
              <a:t>presumed to have capacity </a:t>
            </a:r>
            <a:r>
              <a:rPr lang="en-GB" dirty="0" smtClean="0"/>
              <a:t>unless it is established that he lacks capacity.</a:t>
            </a:r>
          </a:p>
          <a:p>
            <a:r>
              <a:rPr lang="en-GB" dirty="0" smtClean="0"/>
              <a:t>A person is not to be treated as unable to make a decision </a:t>
            </a:r>
            <a:r>
              <a:rPr lang="en-GB" b="1" dirty="0" smtClean="0"/>
              <a:t>unless all practicable steps to help him to do so have been taken without success</a:t>
            </a:r>
          </a:p>
          <a:p>
            <a:r>
              <a:rPr lang="en-GB" dirty="0" smtClean="0"/>
              <a:t>A person is not to be treated as unable to make a decision merely because he makes </a:t>
            </a:r>
            <a:r>
              <a:rPr lang="en-GB" b="1" dirty="0" smtClean="0"/>
              <a:t>an unwise decision</a:t>
            </a:r>
            <a:r>
              <a:rPr lang="en-GB" dirty="0" smtClean="0"/>
              <a:t>.</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517232"/>
            <a:ext cx="1752600" cy="790575"/>
          </a:xfrm>
          <a:prstGeom prst="rect">
            <a:avLst/>
          </a:prstGeom>
          <a:noFill/>
          <a:ln>
            <a:noFill/>
          </a:ln>
        </p:spPr>
      </p:pic>
    </p:spTree>
    <p:extLst>
      <p:ext uri="{BB962C8B-B14F-4D97-AF65-F5344CB8AC3E}">
        <p14:creationId xmlns:p14="http://schemas.microsoft.com/office/powerpoint/2010/main" val="2894367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 COURT OF APPEAL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“79.On </a:t>
            </a:r>
            <a:r>
              <a:rPr lang="en-GB" dirty="0"/>
              <a:t>the basis that we have described, we hold that the approach taken in the line of first instance decisions of </a:t>
            </a:r>
            <a:r>
              <a:rPr lang="en-GB" dirty="0" err="1"/>
              <a:t>Munby</a:t>
            </a:r>
            <a:r>
              <a:rPr lang="en-GB" dirty="0"/>
              <a:t> J, </a:t>
            </a:r>
            <a:r>
              <a:rPr lang="en-GB" dirty="0" err="1"/>
              <a:t>Mostyn</a:t>
            </a:r>
            <a:r>
              <a:rPr lang="en-GB" dirty="0"/>
              <a:t> J, Hedley J and Baker J in regarding the test for capacity to consent to sexual relationships as being general and issue specific, rather than person or event specific, represents the correct approach within the terms of the MCA 2005. We also conclude that this approach is not, in truth, at odds with the observations of Baroness Hale, which were made in a different legal context</a:t>
            </a:r>
            <a:r>
              <a:rPr lang="en-GB" dirty="0" smtClean="0"/>
              <a:t>.”</a:t>
            </a:r>
            <a:endParaRPr lang="en-GB" dirty="0"/>
          </a:p>
        </p:txBody>
      </p:sp>
    </p:spTree>
    <p:extLst>
      <p:ext uri="{BB962C8B-B14F-4D97-AF65-F5344CB8AC3E}">
        <p14:creationId xmlns:p14="http://schemas.microsoft.com/office/powerpoint/2010/main" val="3865013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 COURT OF APPEAL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“81.	It </a:t>
            </a:r>
            <a:r>
              <a:rPr lang="en-GB" dirty="0"/>
              <a:t>is for that reason also that the ability to use and weigh information is unlikely to loom large in the evaluation of capacity to consent to sexual relations.  It is not an irrelevant consideration; indeed (as we have emphasised) the statute mandates that it be taken into account, but the notional process of using and weighing information attributed to the protected person should not involve a refined analysis of the sort which does not typically inform the decision to consent to sexual relations made by a person of full capacity</a:t>
            </a:r>
            <a:r>
              <a:rPr lang="en-GB" dirty="0" smtClean="0"/>
              <a:t>.” </a:t>
            </a:r>
            <a:endParaRPr lang="en-GB" dirty="0"/>
          </a:p>
        </p:txBody>
      </p:sp>
    </p:spTree>
    <p:extLst>
      <p:ext uri="{BB962C8B-B14F-4D97-AF65-F5344CB8AC3E}">
        <p14:creationId xmlns:p14="http://schemas.microsoft.com/office/powerpoint/2010/main" val="3490593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PC: COURT OF APPEAL</a:t>
            </a:r>
            <a:endParaRPr lang="en-GB" dirty="0"/>
          </a:p>
        </p:txBody>
      </p:sp>
      <p:sp>
        <p:nvSpPr>
          <p:cNvPr id="3" name="Content Placeholder 2"/>
          <p:cNvSpPr>
            <a:spLocks noGrp="1"/>
          </p:cNvSpPr>
          <p:nvPr>
            <p:ph idx="1"/>
          </p:nvPr>
        </p:nvSpPr>
        <p:spPr/>
        <p:txBody>
          <a:bodyPr>
            <a:normAutofit lnSpcReduction="10000"/>
          </a:bodyPr>
          <a:lstStyle/>
          <a:p>
            <a:r>
              <a:rPr lang="en-GB" dirty="0" smtClean="0"/>
              <a:t>Domains and person specific are not helpful concepts.</a:t>
            </a:r>
          </a:p>
          <a:p>
            <a:r>
              <a:rPr lang="en-GB" dirty="0" smtClean="0"/>
              <a:t>What is the decision to be made?</a:t>
            </a:r>
          </a:p>
          <a:p>
            <a:r>
              <a:rPr lang="en-GB" dirty="0" smtClean="0"/>
              <a:t>When looking at the decision to be made, what is the causative link between the decision to be made and the impairment.</a:t>
            </a:r>
          </a:p>
          <a:p>
            <a:r>
              <a:rPr lang="en-GB" dirty="0" smtClean="0"/>
              <a:t>The evidence has to be cogent.</a:t>
            </a:r>
          </a:p>
          <a:p>
            <a:r>
              <a:rPr lang="en-GB" dirty="0" smtClean="0"/>
              <a:t>Appeal allowed because the evidence did not support the finding of incapacity.</a:t>
            </a:r>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878785"/>
            <a:ext cx="1752600" cy="790575"/>
          </a:xfrm>
          <a:prstGeom prst="rect">
            <a:avLst/>
          </a:prstGeom>
          <a:noFill/>
          <a:ln>
            <a:noFill/>
          </a:ln>
        </p:spPr>
      </p:pic>
    </p:spTree>
    <p:extLst>
      <p:ext uri="{BB962C8B-B14F-4D97-AF65-F5344CB8AC3E}">
        <p14:creationId xmlns:p14="http://schemas.microsoft.com/office/powerpoint/2010/main" val="3691314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Section 2(5)</a:t>
            </a:r>
            <a:endParaRPr lang="en-GB" dirty="0"/>
          </a:p>
        </p:txBody>
      </p:sp>
      <p:sp>
        <p:nvSpPr>
          <p:cNvPr id="3" name="Content Placeholder 2"/>
          <p:cNvSpPr>
            <a:spLocks noGrp="1"/>
          </p:cNvSpPr>
          <p:nvPr>
            <p:ph idx="1"/>
          </p:nvPr>
        </p:nvSpPr>
        <p:spPr/>
        <p:txBody>
          <a:bodyPr/>
          <a:lstStyle/>
          <a:p>
            <a:r>
              <a:rPr lang="en-GB" dirty="0"/>
              <a:t>No power which a person (“D”) may exercise under this Act—</a:t>
            </a:r>
          </a:p>
          <a:p>
            <a:pPr marL="0" indent="0">
              <a:buNone/>
            </a:pPr>
            <a:endParaRPr lang="en-GB" dirty="0" smtClean="0"/>
          </a:p>
          <a:p>
            <a:pPr marL="0" indent="0">
              <a:buNone/>
            </a:pPr>
            <a:r>
              <a:rPr lang="en-GB" dirty="0"/>
              <a:t>	</a:t>
            </a:r>
            <a:r>
              <a:rPr lang="en-GB" dirty="0" smtClean="0"/>
              <a:t>(a)	In </a:t>
            </a:r>
            <a:r>
              <a:rPr lang="en-GB" dirty="0"/>
              <a:t>relation to a person who lacks </a:t>
            </a:r>
            <a:r>
              <a:rPr lang="en-GB" dirty="0" smtClean="0"/>
              <a:t>			capacity</a:t>
            </a:r>
            <a:r>
              <a:rPr lang="en-GB" dirty="0"/>
              <a:t>, </a:t>
            </a:r>
            <a:r>
              <a:rPr lang="en-GB" dirty="0" smtClean="0"/>
              <a:t>or</a:t>
            </a:r>
          </a:p>
          <a:p>
            <a:pPr marL="0" indent="0">
              <a:buNone/>
            </a:pPr>
            <a:r>
              <a:rPr lang="en-GB" dirty="0" smtClean="0"/>
              <a:t>	(b)	where </a:t>
            </a:r>
            <a:r>
              <a:rPr lang="en-GB" dirty="0"/>
              <a:t>D reasonably thinks that a </a:t>
            </a:r>
            <a:r>
              <a:rPr lang="en-GB" dirty="0" smtClean="0"/>
              <a:t>		person lacks </a:t>
            </a:r>
            <a:r>
              <a:rPr lang="en-GB" dirty="0"/>
              <a:t>capacity,</a:t>
            </a:r>
          </a:p>
          <a:p>
            <a:pPr marL="0" indent="0">
              <a:buNone/>
            </a:pPr>
            <a:r>
              <a:rPr lang="en-GB" dirty="0"/>
              <a:t>is exercisable in relation to a person under 16. </a:t>
            </a:r>
          </a:p>
          <a:p>
            <a:endParaRPr lang="en-GB" dirty="0"/>
          </a:p>
        </p:txBody>
      </p:sp>
    </p:spTree>
    <p:extLst>
      <p:ext uri="{BB962C8B-B14F-4D97-AF65-F5344CB8AC3E}">
        <p14:creationId xmlns:p14="http://schemas.microsoft.com/office/powerpoint/2010/main" val="844414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BEST INTERESTS: SECTION 4</a:t>
            </a:r>
            <a:br>
              <a:rPr lang="en-GB" b="1" dirty="0" smtClean="0"/>
            </a:br>
            <a:endParaRPr lang="en-GB" b="1" dirty="0"/>
          </a:p>
        </p:txBody>
      </p:sp>
      <p:sp>
        <p:nvSpPr>
          <p:cNvPr id="3" name="Content Placeholder 2"/>
          <p:cNvSpPr>
            <a:spLocks noGrp="1"/>
          </p:cNvSpPr>
          <p:nvPr>
            <p:ph idx="1"/>
          </p:nvPr>
        </p:nvSpPr>
        <p:spPr/>
        <p:txBody>
          <a:bodyPr>
            <a:normAutofit/>
          </a:bodyPr>
          <a:lstStyle/>
          <a:p>
            <a:r>
              <a:rPr lang="en-GB" dirty="0" smtClean="0"/>
              <a:t>Age and appearance is irrelevant.</a:t>
            </a:r>
          </a:p>
          <a:p>
            <a:r>
              <a:rPr lang="en-GB" dirty="0" smtClean="0"/>
              <a:t>Must consider all the relevant circumstances.</a:t>
            </a:r>
          </a:p>
          <a:p>
            <a:r>
              <a:rPr lang="en-GB" dirty="0" smtClean="0"/>
              <a:t>Will the person have capacity at some time in the future.</a:t>
            </a:r>
          </a:p>
          <a:p>
            <a:r>
              <a:rPr lang="en-GB" dirty="0" smtClean="0"/>
              <a:t>Must permit P to participate.</a:t>
            </a:r>
          </a:p>
          <a:p>
            <a:r>
              <a:rPr lang="en-GB" dirty="0">
                <a:latin typeface="+mj-lt"/>
              </a:rPr>
              <a:t>Prohibition on being motivated by desire to bring about P’s </a:t>
            </a:r>
            <a:r>
              <a:rPr lang="en-GB" dirty="0" smtClean="0">
                <a:latin typeface="+mj-lt"/>
              </a:rPr>
              <a:t>death.</a:t>
            </a:r>
            <a:endParaRPr lang="en-GB" dirty="0">
              <a:latin typeface="+mj-lt"/>
            </a:endParaRPr>
          </a:p>
          <a:p>
            <a:endParaRPr lang="en-GB" dirty="0" smtClean="0">
              <a:latin typeface="+mj-lt"/>
            </a:endParaRPr>
          </a:p>
          <a:p>
            <a:pPr marL="0" indent="0">
              <a:buNone/>
            </a:pPr>
            <a:endParaRPr lang="en-GB" dirty="0" smtClean="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733256"/>
            <a:ext cx="1752600" cy="790575"/>
          </a:xfrm>
          <a:prstGeom prst="rect">
            <a:avLst/>
          </a:prstGeom>
          <a:noFill/>
          <a:ln>
            <a:noFill/>
          </a:ln>
        </p:spPr>
      </p:pic>
    </p:spTree>
    <p:extLst>
      <p:ext uri="{BB962C8B-B14F-4D97-AF65-F5344CB8AC3E}">
        <p14:creationId xmlns:p14="http://schemas.microsoft.com/office/powerpoint/2010/main" val="33397106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WISHES AND FEELINGS</a:t>
            </a:r>
            <a:endParaRPr lang="en-GB" dirty="0"/>
          </a:p>
        </p:txBody>
      </p:sp>
      <p:sp>
        <p:nvSpPr>
          <p:cNvPr id="3" name="Content Placeholder 2"/>
          <p:cNvSpPr>
            <a:spLocks noGrp="1"/>
          </p:cNvSpPr>
          <p:nvPr>
            <p:ph idx="1"/>
          </p:nvPr>
        </p:nvSpPr>
        <p:spPr/>
        <p:txBody>
          <a:bodyPr>
            <a:normAutofit/>
          </a:bodyPr>
          <a:lstStyle/>
          <a:p>
            <a:r>
              <a:rPr lang="en-GB" dirty="0">
                <a:latin typeface="Lucida Sans" pitchFamily="34" charset="0"/>
              </a:rPr>
              <a:t>Wishes and feelings, past and present</a:t>
            </a:r>
          </a:p>
          <a:p>
            <a:r>
              <a:rPr lang="en-GB" dirty="0">
                <a:latin typeface="Lucida Sans" pitchFamily="34" charset="0"/>
              </a:rPr>
              <a:t>The beliefs and values that would influence P</a:t>
            </a:r>
          </a:p>
          <a:p>
            <a:r>
              <a:rPr lang="en-GB" dirty="0">
                <a:latin typeface="Lucida Sans" pitchFamily="34" charset="0"/>
              </a:rPr>
              <a:t>The need for </a:t>
            </a:r>
            <a:r>
              <a:rPr lang="en-GB" dirty="0" smtClean="0">
                <a:latin typeface="Lucida Sans" pitchFamily="34" charset="0"/>
              </a:rPr>
              <a:t>consultation and clear analysis </a:t>
            </a:r>
          </a:p>
          <a:p>
            <a:r>
              <a:rPr lang="en-GB" i="1" dirty="0"/>
              <a:t>Aintree University Hospitals </a:t>
            </a:r>
            <a:r>
              <a:rPr lang="en-GB" i="1" dirty="0" smtClean="0"/>
              <a:t>NHS Foundation </a:t>
            </a:r>
            <a:r>
              <a:rPr lang="en-GB" i="1" dirty="0"/>
              <a:t>Trust v James </a:t>
            </a:r>
            <a:r>
              <a:rPr lang="en-GB" dirty="0"/>
              <a:t>[2013] UKSC </a:t>
            </a:r>
            <a:r>
              <a:rPr lang="en-GB" dirty="0" smtClean="0"/>
              <a:t>67</a:t>
            </a:r>
            <a:endParaRPr lang="en-GB" dirty="0">
              <a:latin typeface="Lucida Sans" pitchFamily="34" charset="0"/>
            </a:endParaRPr>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589240"/>
            <a:ext cx="1752600" cy="790575"/>
          </a:xfrm>
          <a:prstGeom prst="rect">
            <a:avLst/>
          </a:prstGeom>
          <a:noFill/>
          <a:ln>
            <a:noFill/>
          </a:ln>
        </p:spPr>
      </p:pic>
    </p:spTree>
    <p:extLst>
      <p:ext uri="{BB962C8B-B14F-4D97-AF65-F5344CB8AC3E}">
        <p14:creationId xmlns:p14="http://schemas.microsoft.com/office/powerpoint/2010/main" val="252536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AINTREE</a:t>
            </a:r>
            <a:endParaRPr lang="en-GB" dirty="0"/>
          </a:p>
        </p:txBody>
      </p:sp>
      <p:sp>
        <p:nvSpPr>
          <p:cNvPr id="3" name="Content Placeholder 2"/>
          <p:cNvSpPr>
            <a:spLocks noGrp="1"/>
          </p:cNvSpPr>
          <p:nvPr>
            <p:ph idx="1"/>
          </p:nvPr>
        </p:nvSpPr>
        <p:spPr/>
        <p:txBody>
          <a:bodyPr>
            <a:normAutofit fontScale="77500" lnSpcReduction="20000"/>
          </a:bodyPr>
          <a:lstStyle/>
          <a:p>
            <a:r>
              <a:rPr lang="en-GB" dirty="0"/>
              <a:t>“39. </a:t>
            </a:r>
            <a:r>
              <a:rPr lang="en-GB" b="1" dirty="0"/>
              <a:t>The most that can be said, therefore, is that in considering the best interests of </a:t>
            </a:r>
            <a:r>
              <a:rPr lang="en-GB" b="1" dirty="0" smtClean="0"/>
              <a:t>this particular </a:t>
            </a:r>
            <a:r>
              <a:rPr lang="en-GB" b="1" dirty="0"/>
              <a:t>patient at this particular time, decision-makers must look at his welfare in </a:t>
            </a:r>
            <a:r>
              <a:rPr lang="en-GB" b="1" dirty="0" smtClean="0"/>
              <a:t>the widest </a:t>
            </a:r>
            <a:r>
              <a:rPr lang="en-GB" b="1" dirty="0"/>
              <a:t>sense, not just medical but social and psychological;</a:t>
            </a:r>
            <a:r>
              <a:rPr lang="en-GB" dirty="0"/>
              <a:t> they must consider the nature </a:t>
            </a:r>
            <a:r>
              <a:rPr lang="en-GB" dirty="0" smtClean="0"/>
              <a:t>of the </a:t>
            </a:r>
            <a:r>
              <a:rPr lang="en-GB" dirty="0"/>
              <a:t>medical treatment in question, what it involves and its prospects of success; they </a:t>
            </a:r>
            <a:r>
              <a:rPr lang="en-GB" dirty="0" smtClean="0"/>
              <a:t>must consider </a:t>
            </a:r>
            <a:r>
              <a:rPr lang="en-GB" dirty="0"/>
              <a:t>what the outcome of that treatment for the patient is likely to be; they must try </a:t>
            </a:r>
            <a:r>
              <a:rPr lang="en-GB" dirty="0" smtClean="0"/>
              <a:t>and put </a:t>
            </a:r>
            <a:r>
              <a:rPr lang="en-GB" dirty="0"/>
              <a:t>themselves in the place of the individual patient and ask what his attitude to </a:t>
            </a:r>
            <a:r>
              <a:rPr lang="en-GB" dirty="0" smtClean="0"/>
              <a:t>the treatment </a:t>
            </a:r>
            <a:r>
              <a:rPr lang="en-GB" dirty="0"/>
              <a:t>is or would be likely to be; and they must consult others who are looking after </a:t>
            </a:r>
            <a:r>
              <a:rPr lang="en-GB" dirty="0" smtClean="0"/>
              <a:t>him or </a:t>
            </a:r>
            <a:r>
              <a:rPr lang="en-GB" dirty="0"/>
              <a:t>interested in his welfare, in particular for their view of what his attitude would be</a:t>
            </a:r>
            <a:r>
              <a:rPr lang="en-GB" dirty="0" smtClean="0"/>
              <a:t>.</a:t>
            </a:r>
            <a:r>
              <a:rPr lang="en-GB" dirty="0"/>
              <a:t> </a:t>
            </a:r>
            <a:r>
              <a:rPr lang="en-GB" dirty="0" smtClean="0"/>
              <a:t> </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878785"/>
            <a:ext cx="1752600" cy="790575"/>
          </a:xfrm>
          <a:prstGeom prst="rect">
            <a:avLst/>
          </a:prstGeom>
          <a:noFill/>
          <a:ln>
            <a:noFill/>
          </a:ln>
        </p:spPr>
      </p:pic>
    </p:spTree>
    <p:extLst>
      <p:ext uri="{BB962C8B-B14F-4D97-AF65-F5344CB8AC3E}">
        <p14:creationId xmlns:p14="http://schemas.microsoft.com/office/powerpoint/2010/main" val="4173800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AINTREE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“45 </a:t>
            </a:r>
            <a:r>
              <a:rPr lang="en-GB" dirty="0"/>
              <a:t>… The purpose of the best interests test is to consider matters from the patient’s point </a:t>
            </a:r>
            <a:r>
              <a:rPr lang="en-GB" dirty="0" smtClean="0"/>
              <a:t>of view</a:t>
            </a:r>
            <a:r>
              <a:rPr lang="en-GB" dirty="0"/>
              <a:t>. That is not to say that his wishes must prevail, any more than those of a fully </a:t>
            </a:r>
            <a:r>
              <a:rPr lang="en-GB" dirty="0" smtClean="0"/>
              <a:t>capable patient </a:t>
            </a:r>
            <a:r>
              <a:rPr lang="en-GB" dirty="0"/>
              <a:t>must prevail. We cannot always have what we want. Nor will it always be possible </a:t>
            </a:r>
            <a:r>
              <a:rPr lang="en-GB" dirty="0" smtClean="0"/>
              <a:t>to ascertain </a:t>
            </a:r>
            <a:r>
              <a:rPr lang="en-GB" dirty="0"/>
              <a:t>what an incapable patient’s wishes are. Even if it is possible to determine what </a:t>
            </a:r>
            <a:r>
              <a:rPr lang="en-GB" dirty="0" smtClean="0"/>
              <a:t>his views </a:t>
            </a:r>
            <a:r>
              <a:rPr lang="en-GB" dirty="0"/>
              <a:t>were in the past, they might well have changed in the light of the stresses and </a:t>
            </a:r>
            <a:r>
              <a:rPr lang="en-GB" dirty="0" smtClean="0"/>
              <a:t>strain of </a:t>
            </a:r>
            <a:r>
              <a:rPr lang="en-GB" dirty="0"/>
              <a:t>his current predicament…[I]</a:t>
            </a:r>
            <a:r>
              <a:rPr lang="en-GB" dirty="0" err="1"/>
              <a:t>nsofar</a:t>
            </a:r>
            <a:r>
              <a:rPr lang="en-GB" dirty="0"/>
              <a:t> as it is possible to ascertain the patient’s wishes </a:t>
            </a:r>
            <a:r>
              <a:rPr lang="en-GB" dirty="0" smtClean="0"/>
              <a:t>and  feelings</a:t>
            </a:r>
            <a:r>
              <a:rPr lang="en-GB" dirty="0"/>
              <a:t>, his beliefs and values or the things which were important to him, it is those </a:t>
            </a:r>
            <a:r>
              <a:rPr lang="en-GB" dirty="0" smtClean="0"/>
              <a:t>which should </a:t>
            </a:r>
            <a:r>
              <a:rPr lang="en-GB" dirty="0"/>
              <a:t>be taken into account because they are a component in making the choice which </a:t>
            </a:r>
            <a:r>
              <a:rPr lang="en-GB" dirty="0" smtClean="0"/>
              <a:t>is right </a:t>
            </a:r>
            <a:r>
              <a:rPr lang="en-GB" dirty="0"/>
              <a:t>for him as an individual human being.” (emphasis added</a:t>
            </a:r>
            <a:r>
              <a:rPr lang="en-GB" dirty="0" smtClean="0"/>
              <a:t>)”</a:t>
            </a:r>
            <a:endParaRPr lang="en-GB"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878785"/>
            <a:ext cx="1752600" cy="790575"/>
          </a:xfrm>
          <a:prstGeom prst="rect">
            <a:avLst/>
          </a:prstGeom>
          <a:noFill/>
          <a:ln>
            <a:noFill/>
          </a:ln>
        </p:spPr>
      </p:pic>
    </p:spTree>
    <p:extLst>
      <p:ext uri="{BB962C8B-B14F-4D97-AF65-F5344CB8AC3E}">
        <p14:creationId xmlns:p14="http://schemas.microsoft.com/office/powerpoint/2010/main" val="42409728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Re M; ITW v Z (2009) EWHC 2525 (Fam)</a:t>
            </a:r>
            <a:endParaRPr lang="en-GB" dirty="0"/>
          </a:p>
        </p:txBody>
      </p:sp>
      <p:sp>
        <p:nvSpPr>
          <p:cNvPr id="3" name="Content Placeholder 2"/>
          <p:cNvSpPr>
            <a:spLocks noGrp="1"/>
          </p:cNvSpPr>
          <p:nvPr>
            <p:ph idx="1"/>
          </p:nvPr>
        </p:nvSpPr>
        <p:spPr/>
        <p:txBody>
          <a:bodyPr>
            <a:normAutofit/>
          </a:bodyPr>
          <a:lstStyle/>
          <a:p>
            <a:pPr marL="342900" lvl="2" indent="-342900"/>
            <a:r>
              <a:rPr lang="en-GB" sz="3600" i="1" dirty="0"/>
              <a:t>First, P’s wishes and feelings will always be a significant factor to which the court must pay close regard: see Re MM; Local Authority X v MM.</a:t>
            </a:r>
            <a:endParaRPr lang="en-GB" sz="3600" dirty="0"/>
          </a:p>
          <a:p>
            <a:endParaRPr lang="en-GB" sz="3600"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013176"/>
            <a:ext cx="1752600" cy="790575"/>
          </a:xfrm>
          <a:prstGeom prst="rect">
            <a:avLst/>
          </a:prstGeom>
          <a:noFill/>
          <a:ln>
            <a:noFill/>
          </a:ln>
        </p:spPr>
      </p:pic>
    </p:spTree>
    <p:extLst>
      <p:ext uri="{BB962C8B-B14F-4D97-AF65-F5344CB8AC3E}">
        <p14:creationId xmlns:p14="http://schemas.microsoft.com/office/powerpoint/2010/main" val="3453324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AND FACT SPECIFIC</a:t>
            </a:r>
            <a:endParaRPr lang="en-GB" dirty="0"/>
          </a:p>
        </p:txBody>
      </p:sp>
      <p:sp>
        <p:nvSpPr>
          <p:cNvPr id="3" name="Content Placeholder 2"/>
          <p:cNvSpPr>
            <a:spLocks noGrp="1"/>
          </p:cNvSpPr>
          <p:nvPr>
            <p:ph idx="1"/>
          </p:nvPr>
        </p:nvSpPr>
        <p:spPr/>
        <p:txBody>
          <a:bodyPr>
            <a:normAutofit lnSpcReduction="10000"/>
          </a:bodyPr>
          <a:lstStyle/>
          <a:p>
            <a:pPr marL="342900" lvl="2" indent="-342900"/>
            <a:r>
              <a:rPr lang="en-GB" sz="2800" i="1" dirty="0"/>
              <a:t>Secondly, the weight to be attached to P’s wishes and feelings will always be case-specific and fact-specific. In some cases, in some situations, they may carry much, even, on occasions, preponderant, weight. In other cases, in other situations, and even where the circumstances may have some superficial similarity, they may carry very little weight. One cannot, as it were, attribute any particular a priori weight or importance to P’s wishes and feelings; it all depends, it must depend, upon the individual circumstances of the particular case. </a:t>
            </a:r>
            <a:endParaRPr lang="en-GB" sz="2800"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733256"/>
            <a:ext cx="1752600" cy="790575"/>
          </a:xfrm>
          <a:prstGeom prst="rect">
            <a:avLst/>
          </a:prstGeom>
          <a:noFill/>
          <a:ln>
            <a:noFill/>
          </a:ln>
        </p:spPr>
      </p:pic>
    </p:spTree>
    <p:extLst>
      <p:ext uri="{BB962C8B-B14F-4D97-AF65-F5344CB8AC3E}">
        <p14:creationId xmlns:p14="http://schemas.microsoft.com/office/powerpoint/2010/main" val="1778185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PRINCIPLES: SECTION 1</a:t>
            </a:r>
            <a:endParaRPr lang="en-GB" dirty="0"/>
          </a:p>
        </p:txBody>
      </p:sp>
      <p:sp>
        <p:nvSpPr>
          <p:cNvPr id="3" name="Content Placeholder 2"/>
          <p:cNvSpPr>
            <a:spLocks noGrp="1"/>
          </p:cNvSpPr>
          <p:nvPr>
            <p:ph idx="1"/>
          </p:nvPr>
        </p:nvSpPr>
        <p:spPr/>
        <p:txBody>
          <a:bodyPr/>
          <a:lstStyle/>
          <a:p>
            <a:r>
              <a:rPr lang="en-GB" dirty="0" smtClean="0"/>
              <a:t>An act done, or decision made, under the Act for or on behalf of a person who lacks capacity must be done, or made</a:t>
            </a:r>
            <a:r>
              <a:rPr lang="en-GB" b="1" dirty="0" smtClean="0"/>
              <a:t>, in his best interests</a:t>
            </a:r>
            <a:r>
              <a:rPr lang="en-GB" dirty="0" smtClean="0"/>
              <a:t>.</a:t>
            </a:r>
          </a:p>
          <a:p>
            <a:r>
              <a:rPr lang="en-GB" dirty="0" smtClean="0"/>
              <a:t>Before the act is done, or decision is made, regard must be had to whether the purpose for which it is needed can be as effectively achieved in a way that is </a:t>
            </a:r>
            <a:r>
              <a:rPr lang="en-GB" b="1" dirty="0" smtClean="0"/>
              <a:t>less restrictive of the person’s rights and freedom of action.</a:t>
            </a:r>
            <a:endParaRPr lang="en-GB" b="1"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589240"/>
            <a:ext cx="1752600" cy="790575"/>
          </a:xfrm>
          <a:prstGeom prst="rect">
            <a:avLst/>
          </a:prstGeom>
          <a:noFill/>
          <a:ln>
            <a:noFill/>
          </a:ln>
        </p:spPr>
      </p:pic>
    </p:spTree>
    <p:extLst>
      <p:ext uri="{BB962C8B-B14F-4D97-AF65-F5344CB8AC3E}">
        <p14:creationId xmlns:p14="http://schemas.microsoft.com/office/powerpoint/2010/main" val="2394000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normAutofit fontScale="92500" lnSpcReduction="20000"/>
          </a:bodyPr>
          <a:lstStyle/>
          <a:p>
            <a:r>
              <a:rPr lang="en-GB" i="1" dirty="0"/>
              <a:t>And even if one is dealing with a particular individual, the weight to be attached to their wishes and feelings must depend upon the particular context; in relation to one topic P’s wishes and feelings may carry great weight whilst at the same time carrying much less weight in relation to another topic. Just as the test of incapacity under the 2005 Act is, as under the common law, ‘issue specific’, so in a similar way the weight to be attached to P’s wishes and feelings will likewise be issue specific.</a:t>
            </a:r>
            <a:endParaRPr lang="en-GB"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877272"/>
            <a:ext cx="1752600" cy="790575"/>
          </a:xfrm>
          <a:prstGeom prst="rect">
            <a:avLst/>
          </a:prstGeom>
          <a:noFill/>
          <a:ln>
            <a:noFill/>
          </a:ln>
        </p:spPr>
      </p:pic>
    </p:spTree>
    <p:extLst>
      <p:ext uri="{BB962C8B-B14F-4D97-AF65-F5344CB8AC3E}">
        <p14:creationId xmlns:p14="http://schemas.microsoft.com/office/powerpoint/2010/main" val="2676743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ALL THE RELEVANT CIRCUMSTANACES</a:t>
            </a:r>
            <a:endParaRPr lang="en-GB" dirty="0"/>
          </a:p>
        </p:txBody>
      </p:sp>
      <p:sp>
        <p:nvSpPr>
          <p:cNvPr id="3" name="Content Placeholder 2"/>
          <p:cNvSpPr>
            <a:spLocks noGrp="1"/>
          </p:cNvSpPr>
          <p:nvPr>
            <p:ph idx="1"/>
          </p:nvPr>
        </p:nvSpPr>
        <p:spPr/>
        <p:txBody>
          <a:bodyPr/>
          <a:lstStyle/>
          <a:p>
            <a:r>
              <a:rPr lang="en-GB" i="1" dirty="0"/>
              <a:t>Thirdly, in considering the weight and importance to be attached to P’s wishes and feelings the court must of course, and as required by section 4(2) of the 2005 Act, have regard to all the relevant circumstances:</a:t>
            </a:r>
            <a:endParaRPr lang="en-GB"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445224"/>
            <a:ext cx="1752600" cy="790575"/>
          </a:xfrm>
          <a:prstGeom prst="rect">
            <a:avLst/>
          </a:prstGeom>
          <a:noFill/>
          <a:ln>
            <a:noFill/>
          </a:ln>
        </p:spPr>
      </p:pic>
    </p:spTree>
    <p:extLst>
      <p:ext uri="{BB962C8B-B14F-4D97-AF65-F5344CB8AC3E}">
        <p14:creationId xmlns:p14="http://schemas.microsoft.com/office/powerpoint/2010/main" val="5029452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THREE IMPORTANT FACTORS</a:t>
            </a:r>
            <a:endParaRPr lang="en-GB" dirty="0"/>
          </a:p>
        </p:txBody>
      </p:sp>
      <p:sp>
        <p:nvSpPr>
          <p:cNvPr id="3" name="Content Placeholder 2"/>
          <p:cNvSpPr>
            <a:spLocks noGrp="1"/>
          </p:cNvSpPr>
          <p:nvPr>
            <p:ph idx="1"/>
          </p:nvPr>
        </p:nvSpPr>
        <p:spPr/>
        <p:txBody>
          <a:bodyPr>
            <a:normAutofit lnSpcReduction="10000"/>
          </a:bodyPr>
          <a:lstStyle/>
          <a:p>
            <a:pPr marL="342900" lvl="3" indent="-342900">
              <a:buFontTx/>
              <a:buChar char="•"/>
            </a:pPr>
            <a:r>
              <a:rPr lang="en-GB" sz="2400" i="1" dirty="0"/>
              <a:t>the degree of P’s incapacity, for the nearer to the borderline the more weight must in principle be attached to P’s wishes and feelings: Re MM; Local Authority X v MM (by the Official Solicitor) and KM [2007] EWHC 2003 (Fam), [2009] 1 FLR 443, at para [124];</a:t>
            </a:r>
          </a:p>
          <a:p>
            <a:pPr marL="342900" lvl="3" indent="-342900">
              <a:buFontTx/>
              <a:buChar char="•"/>
            </a:pPr>
            <a:endParaRPr lang="en-GB" sz="2400" dirty="0"/>
          </a:p>
          <a:p>
            <a:pPr marL="342900" lvl="3" indent="-342900">
              <a:buFontTx/>
              <a:buChar char="•"/>
            </a:pPr>
            <a:r>
              <a:rPr lang="en-GB" sz="2400" i="1" dirty="0"/>
              <a:t>the strength and consistency of the views being expressed by P;</a:t>
            </a:r>
            <a:endParaRPr lang="en-GB" sz="2400" dirty="0"/>
          </a:p>
          <a:p>
            <a:pPr marL="342900" lvl="3" indent="-342900">
              <a:buFontTx/>
              <a:buChar char="•"/>
            </a:pPr>
            <a:r>
              <a:rPr lang="en-GB" sz="2400" i="1" dirty="0"/>
              <a:t>the possible impact on P of knowledge that her wishes and feelings are not being given effect to: see again Re MM; Local Authority X v MM (by the Official Solicitor) and KM [2007] EWHC 2003 (Fam), [2009] 1 FLR 443, at [124];</a:t>
            </a:r>
            <a:endParaRPr lang="en-GB" sz="2400"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589240"/>
            <a:ext cx="1752600" cy="790575"/>
          </a:xfrm>
          <a:prstGeom prst="rect">
            <a:avLst/>
          </a:prstGeom>
          <a:noFill/>
          <a:ln>
            <a:noFill/>
          </a:ln>
        </p:spPr>
      </p:pic>
    </p:spTree>
    <p:extLst>
      <p:ext uri="{BB962C8B-B14F-4D97-AF65-F5344CB8AC3E}">
        <p14:creationId xmlns:p14="http://schemas.microsoft.com/office/powerpoint/2010/main" val="2478451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ASSESSMENT</a:t>
            </a:r>
            <a:endParaRPr lang="en-GB"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GB" i="1" dirty="0"/>
              <a:t>crucially, the extent to which P’s wishes and feelings, if given effect to, can properly be accommodated within the court’s overall assessment of what is in her best interests. the extent to which P’s wishes and feelings are, or are not, rational, sensible, responsible and pragmatically capable of sensible implementation in the particular circumstances; </a:t>
            </a:r>
            <a:endParaRPr lang="en-GB"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373216"/>
            <a:ext cx="1752600" cy="790575"/>
          </a:xfrm>
          <a:prstGeom prst="rect">
            <a:avLst/>
          </a:prstGeom>
          <a:noFill/>
          <a:ln>
            <a:noFill/>
          </a:ln>
        </p:spPr>
      </p:pic>
      <p:pic>
        <p:nvPicPr>
          <p:cNvPr id="5" name="Picture 4"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427912" y="5483869"/>
            <a:ext cx="1752600" cy="790575"/>
          </a:xfrm>
          <a:prstGeom prst="rect">
            <a:avLst/>
          </a:prstGeom>
          <a:noFill/>
          <a:ln>
            <a:noFill/>
          </a:ln>
        </p:spPr>
      </p:pic>
    </p:spTree>
    <p:extLst>
      <p:ext uri="{BB962C8B-B14F-4D97-AF65-F5344CB8AC3E}">
        <p14:creationId xmlns:p14="http://schemas.microsoft.com/office/powerpoint/2010/main" val="27349832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Book Antiqua" panose="02040602050305030304" pitchFamily="18" charset="0"/>
              </a:rPr>
              <a:t>Deprivation of Liberty</a:t>
            </a:r>
            <a:endParaRPr lang="en-GB" b="1" dirty="0">
              <a:latin typeface="Book Antiqua" panose="02040602050305030304" pitchFamily="18" charset="0"/>
            </a:endParaRPr>
          </a:p>
        </p:txBody>
      </p:sp>
      <p:sp>
        <p:nvSpPr>
          <p:cNvPr id="3" name="Content Placeholder 2"/>
          <p:cNvSpPr>
            <a:spLocks noGrp="1"/>
          </p:cNvSpPr>
          <p:nvPr>
            <p:ph idx="1"/>
          </p:nvPr>
        </p:nvSpPr>
        <p:spPr/>
        <p:txBody>
          <a:bodyPr/>
          <a:lstStyle/>
          <a:p>
            <a:r>
              <a:rPr lang="en-GB" dirty="0" smtClean="0">
                <a:latin typeface="Book Antiqua" panose="02040602050305030304" pitchFamily="18" charset="0"/>
              </a:rPr>
              <a:t>Where the person lacks capacity to make decisions on residence and care/treatment, that person can only be deprived of their liberty if it is </a:t>
            </a:r>
            <a:r>
              <a:rPr lang="en-GB" i="1" dirty="0" smtClean="0">
                <a:latin typeface="Book Antiqua" panose="02040602050305030304" pitchFamily="18" charset="0"/>
              </a:rPr>
              <a:t>authorised.</a:t>
            </a:r>
          </a:p>
          <a:p>
            <a:r>
              <a:rPr lang="en-GB" dirty="0" smtClean="0">
                <a:latin typeface="Book Antiqua" panose="02040602050305030304" pitchFamily="18" charset="0"/>
              </a:rPr>
              <a:t>An incapacitated adults deprivation of liberty can only be authorised if it is by order of the court or under schedule A1 of the Mental Capacity Act 2005.</a:t>
            </a:r>
            <a:endParaRPr lang="en-GB" dirty="0">
              <a:latin typeface="Book Antiqua" panose="02040602050305030304" pitchFamily="18" charset="0"/>
            </a:endParaRPr>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301208"/>
            <a:ext cx="1752600" cy="790575"/>
          </a:xfrm>
          <a:prstGeom prst="rect">
            <a:avLst/>
          </a:prstGeom>
          <a:noFill/>
          <a:ln>
            <a:noFill/>
          </a:ln>
        </p:spPr>
      </p:pic>
    </p:spTree>
    <p:extLst>
      <p:ext uri="{BB962C8B-B14F-4D97-AF65-F5344CB8AC3E}">
        <p14:creationId xmlns:p14="http://schemas.microsoft.com/office/powerpoint/2010/main" val="14157305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Paragraph 15 of Schedule A1</a:t>
            </a:r>
            <a:endParaRPr lang="en-GB" dirty="0"/>
          </a:p>
        </p:txBody>
      </p:sp>
      <p:sp>
        <p:nvSpPr>
          <p:cNvPr id="3" name="Content Placeholder 2"/>
          <p:cNvSpPr>
            <a:spLocks noGrp="1"/>
          </p:cNvSpPr>
          <p:nvPr>
            <p:ph idx="1"/>
          </p:nvPr>
        </p:nvSpPr>
        <p:spPr/>
        <p:txBody>
          <a:bodyPr/>
          <a:lstStyle/>
          <a:p>
            <a:r>
              <a:rPr lang="en-GB" dirty="0" smtClean="0"/>
              <a:t>“The relevant person meets the mental capacity requirement if he lacks capacity in relation to the question whether or not he should be accommodated in the relevant hospital or care home for the purposes of being given the relevant care or treatment.”</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5940152" y="5981476"/>
            <a:ext cx="1752600" cy="790575"/>
          </a:xfrm>
          <a:prstGeom prst="rect">
            <a:avLst/>
          </a:prstGeom>
          <a:noFill/>
          <a:ln>
            <a:noFill/>
          </a:ln>
        </p:spPr>
      </p:pic>
    </p:spTree>
    <p:extLst>
      <p:ext uri="{BB962C8B-B14F-4D97-AF65-F5344CB8AC3E}">
        <p14:creationId xmlns:p14="http://schemas.microsoft.com/office/powerpoint/2010/main" val="3930800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ook Antiqua" panose="02040602050305030304" pitchFamily="18" charset="0"/>
              </a:rPr>
              <a:t>The Trinity</a:t>
            </a:r>
            <a:endParaRPr lang="en-GB" dirty="0">
              <a:latin typeface="Book Antiqua" panose="02040602050305030304" pitchFamily="18" charset="0"/>
            </a:endParaRPr>
          </a:p>
        </p:txBody>
      </p:sp>
      <p:sp>
        <p:nvSpPr>
          <p:cNvPr id="3" name="Content Placeholder 2"/>
          <p:cNvSpPr>
            <a:spLocks noGrp="1"/>
          </p:cNvSpPr>
          <p:nvPr>
            <p:ph idx="1"/>
          </p:nvPr>
        </p:nvSpPr>
        <p:spPr/>
        <p:txBody>
          <a:bodyPr/>
          <a:lstStyle/>
          <a:p>
            <a:r>
              <a:rPr lang="en-GB" dirty="0" smtClean="0">
                <a:latin typeface="Book Antiqua" panose="02040602050305030304" pitchFamily="18" charset="0"/>
              </a:rPr>
              <a:t>Three elements to a deprivation of liberty</a:t>
            </a:r>
          </a:p>
          <a:p>
            <a:r>
              <a:rPr lang="en-GB" b="1" dirty="0" smtClean="0">
                <a:latin typeface="Book Antiqua" panose="02040602050305030304" pitchFamily="18" charset="0"/>
              </a:rPr>
              <a:t>Subjective test</a:t>
            </a:r>
            <a:r>
              <a:rPr lang="en-GB" dirty="0" smtClean="0">
                <a:latin typeface="Book Antiqua" panose="02040602050305030304" pitchFamily="18" charset="0"/>
              </a:rPr>
              <a:t>.  Can the person consent?</a:t>
            </a:r>
          </a:p>
          <a:p>
            <a:r>
              <a:rPr lang="en-GB" b="1" dirty="0" smtClean="0">
                <a:latin typeface="Book Antiqua" panose="02040602050305030304" pitchFamily="18" charset="0"/>
              </a:rPr>
              <a:t>Objective test</a:t>
            </a:r>
            <a:r>
              <a:rPr lang="en-GB" dirty="0" smtClean="0">
                <a:latin typeface="Book Antiqua" panose="02040602050305030304" pitchFamily="18" charset="0"/>
              </a:rPr>
              <a:t>.  Is the person actually deprived of their liberty?</a:t>
            </a:r>
          </a:p>
          <a:p>
            <a:r>
              <a:rPr lang="en-GB" b="1" dirty="0" smtClean="0">
                <a:latin typeface="Book Antiqua" panose="02040602050305030304" pitchFamily="18" charset="0"/>
              </a:rPr>
              <a:t>Imputable to the state</a:t>
            </a:r>
            <a:r>
              <a:rPr lang="en-GB" dirty="0" smtClean="0">
                <a:latin typeface="Book Antiqua" panose="02040602050305030304" pitchFamily="18" charset="0"/>
              </a:rPr>
              <a:t>.  Is the state involved in the arrangements for P’s deprivation of liberty? </a:t>
            </a:r>
            <a:endParaRPr lang="en-GB" dirty="0">
              <a:latin typeface="Book Antiqua" panose="02040602050305030304" pitchFamily="18" charset="0"/>
            </a:endParaRPr>
          </a:p>
        </p:txBody>
      </p:sp>
    </p:spTree>
    <p:extLst>
      <p:ext uri="{BB962C8B-B14F-4D97-AF65-F5344CB8AC3E}">
        <p14:creationId xmlns:p14="http://schemas.microsoft.com/office/powerpoint/2010/main" val="1217502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Book Antiqua" panose="02040602050305030304" pitchFamily="18" charset="0"/>
              </a:rPr>
              <a:t>Deprivation of Liberty Defined: Cheshire West</a:t>
            </a:r>
            <a:endParaRPr lang="en-GB" dirty="0">
              <a:latin typeface="Book Antiqua" panose="02040602050305030304" pitchFamily="18" charset="0"/>
            </a:endParaRPr>
          </a:p>
        </p:txBody>
      </p:sp>
      <p:sp>
        <p:nvSpPr>
          <p:cNvPr id="3" name="Content Placeholder 2"/>
          <p:cNvSpPr>
            <a:spLocks noGrp="1"/>
          </p:cNvSpPr>
          <p:nvPr>
            <p:ph idx="1"/>
          </p:nvPr>
        </p:nvSpPr>
        <p:spPr/>
        <p:txBody>
          <a:bodyPr/>
          <a:lstStyle/>
          <a:p>
            <a:pPr marL="0" indent="0">
              <a:buNone/>
            </a:pPr>
            <a:r>
              <a:rPr lang="en-GB" dirty="0" smtClean="0">
                <a:latin typeface="Book Antiqua" panose="02040602050305030304" pitchFamily="18" charset="0"/>
              </a:rPr>
              <a:t>“</a:t>
            </a:r>
            <a:r>
              <a:rPr lang="en-GB" dirty="0">
                <a:latin typeface="Book Antiqua" panose="02040602050305030304" pitchFamily="18" charset="0"/>
              </a:rPr>
              <a:t>49.	The answer, as it seems to me, lies in those features which have consistently been regarded as “key” in the jurisprudence which started with </a:t>
            </a:r>
            <a:r>
              <a:rPr lang="en-GB" i="1" dirty="0">
                <a:latin typeface="Book Antiqua" panose="02040602050305030304" pitchFamily="18" charset="0"/>
              </a:rPr>
              <a:t>HL v United Kingdom </a:t>
            </a:r>
            <a:r>
              <a:rPr lang="en-GB" dirty="0">
                <a:latin typeface="Book Antiqua" panose="02040602050305030304" pitchFamily="18" charset="0"/>
              </a:rPr>
              <a:t>40 EHRR 761: </a:t>
            </a:r>
            <a:r>
              <a:rPr lang="en-GB" b="1" dirty="0">
                <a:latin typeface="Book Antiqua" panose="02040602050305030304" pitchFamily="18" charset="0"/>
              </a:rPr>
              <a:t>that the person concerned “was under continuous supervision and control and was not free to leave” (para 91).</a:t>
            </a:r>
            <a:r>
              <a:rPr lang="en-GB" dirty="0">
                <a:latin typeface="Book Antiqua" panose="02040602050305030304" pitchFamily="18" charset="0"/>
              </a:rPr>
              <a:t>”</a:t>
            </a:r>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374729"/>
            <a:ext cx="1752600" cy="790575"/>
          </a:xfrm>
          <a:prstGeom prst="rect">
            <a:avLst/>
          </a:prstGeom>
          <a:noFill/>
          <a:ln>
            <a:noFill/>
          </a:ln>
        </p:spPr>
      </p:pic>
      <p:pic>
        <p:nvPicPr>
          <p:cNvPr id="5" name="Picture 4"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301208"/>
            <a:ext cx="1752600" cy="790575"/>
          </a:xfrm>
          <a:prstGeom prst="rect">
            <a:avLst/>
          </a:prstGeom>
          <a:noFill/>
          <a:ln>
            <a:noFill/>
          </a:ln>
        </p:spPr>
      </p:pic>
    </p:spTree>
    <p:extLst>
      <p:ext uri="{BB962C8B-B14F-4D97-AF65-F5344CB8AC3E}">
        <p14:creationId xmlns:p14="http://schemas.microsoft.com/office/powerpoint/2010/main" val="28885810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Irrelevant</a:t>
            </a:r>
            <a:endParaRPr lang="en-GB" dirty="0">
              <a:latin typeface="Book Antiqua" panose="02040602050305030304" pitchFamily="18" charset="0"/>
            </a:endParaRPr>
          </a:p>
        </p:txBody>
      </p:sp>
      <p:sp>
        <p:nvSpPr>
          <p:cNvPr id="3" name="Content Placeholder 2"/>
          <p:cNvSpPr>
            <a:spLocks noGrp="1"/>
          </p:cNvSpPr>
          <p:nvPr>
            <p:ph idx="1"/>
          </p:nvPr>
        </p:nvSpPr>
        <p:spPr/>
        <p:txBody>
          <a:bodyPr>
            <a:normAutofit fontScale="92500" lnSpcReduction="10000"/>
          </a:bodyPr>
          <a:lstStyle/>
          <a:p>
            <a:endParaRPr lang="en-GB" dirty="0"/>
          </a:p>
          <a:p>
            <a:pPr marL="0" indent="0">
              <a:buNone/>
            </a:pPr>
            <a:r>
              <a:rPr lang="en-GB" dirty="0" smtClean="0">
                <a:latin typeface="Book Antiqua" panose="02040602050305030304" pitchFamily="18" charset="0"/>
              </a:rPr>
              <a:t>(1)</a:t>
            </a:r>
            <a:r>
              <a:rPr lang="en-GB" dirty="0">
                <a:latin typeface="Book Antiqua" panose="02040602050305030304" pitchFamily="18" charset="0"/>
              </a:rPr>
              <a:t>	The person’s compliance or lack of objection.</a:t>
            </a:r>
          </a:p>
          <a:p>
            <a:pPr marL="0" indent="0">
              <a:buNone/>
            </a:pPr>
            <a:r>
              <a:rPr lang="en-GB" dirty="0">
                <a:latin typeface="Book Antiqua" panose="02040602050305030304" pitchFamily="18" charset="0"/>
              </a:rPr>
              <a:t> </a:t>
            </a:r>
          </a:p>
          <a:p>
            <a:pPr marL="0" indent="0">
              <a:buNone/>
            </a:pPr>
            <a:r>
              <a:rPr lang="en-GB" dirty="0" smtClean="0">
                <a:latin typeface="Book Antiqua" panose="02040602050305030304" pitchFamily="18" charset="0"/>
              </a:rPr>
              <a:t>(2)</a:t>
            </a:r>
            <a:r>
              <a:rPr lang="en-GB" dirty="0">
                <a:latin typeface="Book Antiqua" panose="02040602050305030304" pitchFamily="18" charset="0"/>
              </a:rPr>
              <a:t>	The relative normality of the placement, whatever the comparison made.   </a:t>
            </a:r>
          </a:p>
          <a:p>
            <a:endParaRPr lang="en-GB" dirty="0">
              <a:latin typeface="Book Antiqua" panose="02040602050305030304" pitchFamily="18" charset="0"/>
            </a:endParaRPr>
          </a:p>
          <a:p>
            <a:pPr marL="514350" indent="-514350">
              <a:buAutoNum type="arabicParenBoth" startAt="3"/>
            </a:pPr>
            <a:r>
              <a:rPr lang="en-GB" dirty="0" smtClean="0">
                <a:latin typeface="Book Antiqua" panose="02040602050305030304" pitchFamily="18" charset="0"/>
              </a:rPr>
              <a:t>The </a:t>
            </a:r>
            <a:r>
              <a:rPr lang="en-GB" dirty="0">
                <a:latin typeface="Book Antiqua" panose="02040602050305030304" pitchFamily="18" charset="0"/>
              </a:rPr>
              <a:t>reasonable purpose behind a particular placement</a:t>
            </a:r>
            <a:r>
              <a:rPr lang="en-GB" dirty="0" smtClean="0">
                <a:latin typeface="Book Antiqua" panose="02040602050305030304" pitchFamily="18" charset="0"/>
              </a:rPr>
              <a:t>.</a:t>
            </a:r>
          </a:p>
          <a:p>
            <a:pPr marL="514350" indent="-514350">
              <a:buAutoNum type="arabicParenBoth" startAt="3"/>
            </a:pPr>
            <a:endParaRPr lang="en-GB" dirty="0">
              <a:latin typeface="Book Antiqua" panose="02040602050305030304" pitchFamily="18" charset="0"/>
            </a:endParaRPr>
          </a:p>
          <a:p>
            <a:pPr marL="514350" indent="-514350">
              <a:buAutoNum type="arabicParenBoth" startAt="3"/>
            </a:pPr>
            <a:endParaRPr lang="en-GB" dirty="0" smtClean="0">
              <a:latin typeface="Book Antiqua" panose="02040602050305030304" pitchFamily="18" charset="0"/>
            </a:endParaRPr>
          </a:p>
          <a:p>
            <a:pPr marL="514350" indent="-514350">
              <a:buAutoNum type="arabicParenBoth" startAt="3"/>
            </a:pPr>
            <a:endParaRPr lang="en-GB" dirty="0">
              <a:latin typeface="Book Antiqua" panose="02040602050305030304" pitchFamily="18" charset="0"/>
            </a:endParaRPr>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446737"/>
            <a:ext cx="1752600" cy="790575"/>
          </a:xfrm>
          <a:prstGeom prst="rect">
            <a:avLst/>
          </a:prstGeom>
          <a:noFill/>
          <a:ln>
            <a:noFill/>
          </a:ln>
        </p:spPr>
      </p:pic>
    </p:spTree>
    <p:extLst>
      <p:ext uri="{BB962C8B-B14F-4D97-AF65-F5344CB8AC3E}">
        <p14:creationId xmlns:p14="http://schemas.microsoft.com/office/powerpoint/2010/main" val="1695128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GB" u="sng" cap="small" dirty="0" smtClean="0"/>
              <a:t/>
            </a:r>
            <a:br>
              <a:rPr lang="en-GB" u="sng" cap="small" dirty="0" smtClean="0"/>
            </a:br>
            <a:r>
              <a:rPr lang="en-GB" u="sng" cap="small" dirty="0" smtClean="0"/>
              <a:t/>
            </a:r>
            <a:br>
              <a:rPr lang="en-GB" u="sng" cap="small" dirty="0" smtClean="0"/>
            </a:br>
            <a:r>
              <a:rPr lang="en-GB" cap="small" dirty="0" smtClean="0">
                <a:latin typeface="Book Antiqua" panose="02040602050305030304" pitchFamily="18" charset="0"/>
              </a:rPr>
              <a:t> </a:t>
            </a:r>
            <a:r>
              <a:rPr lang="en-GB" dirty="0"/>
              <a:t/>
            </a:r>
            <a:br>
              <a:rPr lang="en-GB" dirty="0"/>
            </a:br>
            <a:r>
              <a:rPr lang="en-GB" dirty="0" smtClean="0"/>
              <a:t>   </a:t>
            </a:r>
            <a:r>
              <a:rPr lang="en-GB" dirty="0"/>
              <a:t/>
            </a:r>
            <a:br>
              <a:rPr lang="en-GB" dirty="0"/>
            </a:br>
            <a:r>
              <a:rPr lang="en-GB" sz="3600" dirty="0">
                <a:latin typeface="Book Antiqua" panose="02040602050305030304" pitchFamily="18" charset="0"/>
              </a:rPr>
              <a:t/>
            </a:r>
            <a:br>
              <a:rPr lang="en-GB" sz="3600" dirty="0">
                <a:latin typeface="Book Antiqua" panose="02040602050305030304" pitchFamily="18" charset="0"/>
              </a:rPr>
            </a:br>
            <a:r>
              <a:rPr lang="en-GB" sz="3600" dirty="0">
                <a:latin typeface="Book Antiqua" panose="02040602050305030304" pitchFamily="18" charset="0"/>
              </a:rPr>
              <a:t> </a:t>
            </a:r>
            <a:br>
              <a:rPr lang="en-GB" sz="3600" dirty="0">
                <a:latin typeface="Book Antiqua" panose="02040602050305030304" pitchFamily="18" charset="0"/>
              </a:rPr>
            </a:br>
            <a:r>
              <a:rPr lang="en-GB" sz="3600" dirty="0" smtClean="0">
                <a:latin typeface="Book Antiqua" panose="02040602050305030304" pitchFamily="18" charset="0"/>
              </a:rPr>
              <a:t/>
            </a:r>
            <a:br>
              <a:rPr lang="en-GB" sz="3600" dirty="0" smtClean="0">
                <a:latin typeface="Book Antiqua" panose="02040602050305030304" pitchFamily="18" charset="0"/>
              </a:rPr>
            </a:br>
            <a:r>
              <a:rPr lang="en-GB" sz="3600" dirty="0" smtClean="0">
                <a:latin typeface="Book Antiqua" panose="02040602050305030304" pitchFamily="18" charset="0"/>
              </a:rPr>
              <a:t>“</a:t>
            </a:r>
            <a:r>
              <a:rPr lang="en-GB" sz="3200" cap="small" dirty="0" smtClean="0">
                <a:latin typeface="Book Antiqua" panose="02040602050305030304" pitchFamily="18" charset="0"/>
              </a:rPr>
              <a:t>A </a:t>
            </a:r>
            <a:r>
              <a:rPr lang="en-GB" sz="3200" cap="small" dirty="0">
                <a:latin typeface="Book Antiqua" panose="02040602050305030304" pitchFamily="18" charset="0"/>
              </a:rPr>
              <a:t>gilded cage is nonetheless </a:t>
            </a:r>
            <a:r>
              <a:rPr lang="en-GB" sz="3200" cap="small" dirty="0" smtClean="0">
                <a:latin typeface="Book Antiqua" panose="02040602050305030304" pitchFamily="18" charset="0"/>
              </a:rPr>
              <a:t>a cage”</a:t>
            </a:r>
            <a:r>
              <a:rPr lang="en-GB" sz="3600" dirty="0" smtClean="0">
                <a:latin typeface="Book Antiqua" panose="02040602050305030304" pitchFamily="18" charset="0"/>
              </a:rPr>
              <a:t/>
            </a:r>
            <a:br>
              <a:rPr lang="en-GB" sz="3600" dirty="0" smtClean="0">
                <a:latin typeface="Book Antiqua" panose="02040602050305030304" pitchFamily="18" charset="0"/>
              </a:rPr>
            </a:br>
            <a:r>
              <a:rPr lang="en-GB" sz="3600" dirty="0">
                <a:latin typeface="Book Antiqua" panose="02040602050305030304" pitchFamily="18" charset="0"/>
              </a:rPr>
              <a:t/>
            </a:r>
            <a:br>
              <a:rPr lang="en-GB" sz="3600" dirty="0">
                <a:latin typeface="Book Antiqua" panose="02040602050305030304" pitchFamily="18" charset="0"/>
              </a:rPr>
            </a:br>
            <a:r>
              <a:rPr lang="en-GB" sz="3600" dirty="0" smtClean="0">
                <a:latin typeface="Book Antiqua" panose="02040602050305030304" pitchFamily="18" charset="0"/>
              </a:rPr>
              <a:t>This </a:t>
            </a:r>
            <a:r>
              <a:rPr lang="en-GB" sz="3600" dirty="0">
                <a:latin typeface="Book Antiqua" panose="02040602050305030304" pitchFamily="18" charset="0"/>
              </a:rPr>
              <a:t>is a reminder of the fact that just because a placement may be “perfect”, or in a person’s best interests or an improvement on their </a:t>
            </a:r>
            <a:r>
              <a:rPr lang="en-GB" sz="3600" dirty="0" smtClean="0">
                <a:latin typeface="Book Antiqua" panose="02040602050305030304" pitchFamily="18" charset="0"/>
              </a:rPr>
              <a:t>pre deprivation </a:t>
            </a:r>
            <a:r>
              <a:rPr lang="en-GB" sz="3600" dirty="0">
                <a:latin typeface="Book Antiqua" panose="02040602050305030304" pitchFamily="18" charset="0"/>
              </a:rPr>
              <a:t>of liberty care, </a:t>
            </a:r>
            <a:r>
              <a:rPr lang="en-GB" sz="3600" dirty="0" smtClean="0">
                <a:latin typeface="Book Antiqua" panose="02040602050305030304" pitchFamily="18" charset="0"/>
              </a:rPr>
              <a:t>it nonetheless remains </a:t>
            </a:r>
            <a:r>
              <a:rPr lang="en-GB" sz="3600" dirty="0">
                <a:latin typeface="Book Antiqua" panose="02040602050305030304" pitchFamily="18" charset="0"/>
              </a:rPr>
              <a:t>a deprivation of liberty</a:t>
            </a:r>
            <a:r>
              <a:rPr lang="en-GB" sz="3600" dirty="0" smtClean="0">
                <a:latin typeface="Book Antiqua" panose="02040602050305030304" pitchFamily="18" charset="0"/>
              </a:rPr>
              <a:t>.”</a:t>
            </a:r>
            <a:endParaRPr lang="en-GB" sz="3600" dirty="0">
              <a:latin typeface="Book Antiqua" panose="02040602050305030304" pitchFamily="18" charset="0"/>
            </a:endParaRPr>
          </a:p>
        </p:txBody>
      </p:sp>
      <p:pic>
        <p:nvPicPr>
          <p:cNvPr id="4" name="Content Placeholder 3" descr="cid:image001.gif@01CC835E.7A9F3380"/>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64288" y="5877272"/>
            <a:ext cx="1752600" cy="790575"/>
          </a:xfrm>
          <a:prstGeom prst="rect">
            <a:avLst/>
          </a:prstGeom>
          <a:noFill/>
          <a:ln>
            <a:noFill/>
          </a:ln>
        </p:spPr>
      </p:pic>
    </p:spTree>
    <p:extLst>
      <p:ext uri="{BB962C8B-B14F-4D97-AF65-F5344CB8AC3E}">
        <p14:creationId xmlns:p14="http://schemas.microsoft.com/office/powerpoint/2010/main" val="106362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SECTION 2</a:t>
            </a:r>
            <a:endParaRPr lang="en-GB" dirty="0"/>
          </a:p>
        </p:txBody>
      </p:sp>
      <p:sp>
        <p:nvSpPr>
          <p:cNvPr id="3" name="Content Placeholder 2"/>
          <p:cNvSpPr>
            <a:spLocks noGrp="1"/>
          </p:cNvSpPr>
          <p:nvPr>
            <p:ph idx="1"/>
          </p:nvPr>
        </p:nvSpPr>
        <p:spPr/>
        <p:txBody>
          <a:bodyPr/>
          <a:lstStyle/>
          <a:p>
            <a:r>
              <a:rPr lang="en-GB" dirty="0" smtClean="0"/>
              <a:t>A  person lacks capacity in relation to </a:t>
            </a:r>
            <a:r>
              <a:rPr lang="en-GB" b="1" dirty="0" smtClean="0"/>
              <a:t>a matter if at the material time</a:t>
            </a:r>
            <a:r>
              <a:rPr lang="en-GB" dirty="0" smtClean="0"/>
              <a:t> he is unable to make a decision for himself in relation to the matter </a:t>
            </a:r>
            <a:r>
              <a:rPr lang="en-GB" b="1" dirty="0" smtClean="0"/>
              <a:t>because of</a:t>
            </a:r>
            <a:r>
              <a:rPr lang="en-GB" dirty="0" smtClean="0"/>
              <a:t> an impairment of, or a disturbance in the functioning of, the mind or brain.</a:t>
            </a:r>
          </a:p>
          <a:p>
            <a:r>
              <a:rPr lang="en-GB" b="1" dirty="0" smtClean="0"/>
              <a:t>Must have regard to the nature of the impairment. </a:t>
            </a:r>
          </a:p>
          <a:p>
            <a:endParaRPr lang="en-GB" b="1" dirty="0" smtClean="0"/>
          </a:p>
          <a:p>
            <a:pPr marL="0" indent="0">
              <a:buNone/>
            </a:pP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733256"/>
            <a:ext cx="1752600" cy="790575"/>
          </a:xfrm>
          <a:prstGeom prst="rect">
            <a:avLst/>
          </a:prstGeom>
          <a:noFill/>
          <a:ln>
            <a:noFill/>
          </a:ln>
        </p:spPr>
      </p:pic>
    </p:spTree>
    <p:extLst>
      <p:ext uri="{BB962C8B-B14F-4D97-AF65-F5344CB8AC3E}">
        <p14:creationId xmlns:p14="http://schemas.microsoft.com/office/powerpoint/2010/main" val="15296660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smtClean="0">
                <a:latin typeface="Book Antiqua" panose="02040602050305030304" pitchFamily="18" charset="0"/>
              </a:rPr>
              <a:t>The  Home: Imputable </a:t>
            </a:r>
            <a:r>
              <a:rPr lang="en-GB" cap="small" dirty="0">
                <a:latin typeface="Book Antiqua" panose="02040602050305030304" pitchFamily="18" charset="0"/>
              </a:rPr>
              <a:t>to the State</a:t>
            </a:r>
            <a:endParaRPr lang="en-GB" dirty="0">
              <a:latin typeface="Book Antiqua" panose="0204060205030503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latin typeface="Book Antiqua" panose="02040602050305030304" pitchFamily="18" charset="0"/>
              </a:rPr>
              <a:t>(1) The </a:t>
            </a:r>
            <a:r>
              <a:rPr lang="en-GB" dirty="0">
                <a:latin typeface="Book Antiqua" panose="02040602050305030304" pitchFamily="18" charset="0"/>
              </a:rPr>
              <a:t>exact scope of the definition of imputable to the State requires urgent clarification.    However, if the care arrangements giving rise to the deprivation of liberty are made by the State, whether by the local authority or the NHS, then it is irrelevant where the deprivation of liberty is taking place.     </a:t>
            </a:r>
          </a:p>
          <a:p>
            <a:pPr marL="0" indent="0">
              <a:buNone/>
            </a:pPr>
            <a:r>
              <a:rPr lang="en-GB" dirty="0">
                <a:latin typeface="Book Antiqua" panose="02040602050305030304" pitchFamily="18" charset="0"/>
              </a:rPr>
              <a:t> </a:t>
            </a:r>
          </a:p>
          <a:p>
            <a:pPr marL="0" indent="0">
              <a:buNone/>
            </a:pPr>
            <a:r>
              <a:rPr lang="en-GB" dirty="0" smtClean="0">
                <a:latin typeface="Book Antiqua" panose="02040602050305030304" pitchFamily="18" charset="0"/>
              </a:rPr>
              <a:t>(2)</a:t>
            </a:r>
            <a:r>
              <a:rPr lang="en-GB" dirty="0">
                <a:latin typeface="Book Antiqua" panose="02040602050305030304" pitchFamily="18" charset="0"/>
              </a:rPr>
              <a:t>	It may be in a care home, or hospital, supported living or in the adult’s own home.   </a:t>
            </a:r>
          </a:p>
          <a:p>
            <a:pPr marL="0" indent="0">
              <a:buNone/>
            </a:pPr>
            <a:r>
              <a:rPr lang="en-GB" dirty="0">
                <a:latin typeface="Book Antiqua" panose="02040602050305030304" pitchFamily="18" charset="0"/>
              </a:rPr>
              <a:t> </a:t>
            </a:r>
          </a:p>
          <a:p>
            <a:pPr marL="0" indent="0">
              <a:buNone/>
            </a:pPr>
            <a:endParaRPr lang="en-GB" dirty="0">
              <a:latin typeface="Book Antiqua" panose="02040602050305030304" pitchFamily="18" charset="0"/>
            </a:endParaRPr>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77272"/>
            <a:ext cx="1752600" cy="790575"/>
          </a:xfrm>
          <a:prstGeom prst="rect">
            <a:avLst/>
          </a:prstGeom>
          <a:noFill/>
          <a:ln>
            <a:noFill/>
          </a:ln>
        </p:spPr>
      </p:pic>
    </p:spTree>
    <p:extLst>
      <p:ext uri="{BB962C8B-B14F-4D97-AF65-F5344CB8AC3E}">
        <p14:creationId xmlns:p14="http://schemas.microsoft.com/office/powerpoint/2010/main" val="3882636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Imputable to the State</a:t>
            </a:r>
            <a:endParaRPr lang="en-GB" dirty="0"/>
          </a:p>
        </p:txBody>
      </p:sp>
      <p:sp>
        <p:nvSpPr>
          <p:cNvPr id="3" name="Content Placeholder 2"/>
          <p:cNvSpPr>
            <a:spLocks noGrp="1"/>
          </p:cNvSpPr>
          <p:nvPr>
            <p:ph idx="1"/>
          </p:nvPr>
        </p:nvSpPr>
        <p:spPr/>
        <p:txBody>
          <a:bodyPr/>
          <a:lstStyle/>
          <a:p>
            <a:pPr marL="0" indent="0">
              <a:buNone/>
            </a:pPr>
            <a:r>
              <a:rPr lang="en-GB" dirty="0" smtClean="0">
                <a:latin typeface="Book Antiqua" panose="02040602050305030304" pitchFamily="18" charset="0"/>
              </a:rPr>
              <a:t>(3)</a:t>
            </a:r>
            <a:r>
              <a:rPr lang="en-GB" dirty="0">
                <a:latin typeface="Book Antiqua" panose="02040602050305030304" pitchFamily="18" charset="0"/>
              </a:rPr>
              <a:t>	The fact that the arrangements for care are made by the family’s own members does not necessarily mean that the State has no obligation to intervene.    Steps may be required given the positive obligations imposed by Article 5 of the ECHR.</a:t>
            </a:r>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368738" y="6034754"/>
            <a:ext cx="1752600" cy="790575"/>
          </a:xfrm>
          <a:prstGeom prst="rect">
            <a:avLst/>
          </a:prstGeom>
          <a:noFill/>
          <a:ln>
            <a:noFill/>
          </a:ln>
        </p:spPr>
      </p:pic>
    </p:spTree>
    <p:extLst>
      <p:ext uri="{BB962C8B-B14F-4D97-AF65-F5344CB8AC3E}">
        <p14:creationId xmlns:p14="http://schemas.microsoft.com/office/powerpoint/2010/main" val="26848618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Misuse of Schedule A1</a:t>
            </a:r>
            <a:endParaRPr lang="en-GB" dirty="0">
              <a:latin typeface="Book Antiqua" panose="02040602050305030304"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endParaRPr lang="en-GB" dirty="0"/>
          </a:p>
          <a:p>
            <a:pPr marL="0" indent="0">
              <a:buNone/>
            </a:pPr>
            <a:r>
              <a:rPr lang="en-GB" dirty="0" smtClean="0">
                <a:latin typeface="Book Antiqua" panose="02040602050305030304" pitchFamily="18" charset="0"/>
              </a:rPr>
              <a:t>(1) Where </a:t>
            </a:r>
            <a:r>
              <a:rPr lang="en-GB" dirty="0">
                <a:latin typeface="Book Antiqua" panose="02040602050305030304" pitchFamily="18" charset="0"/>
              </a:rPr>
              <a:t>there is a real and substantial dispute about where a person should reside, the provisions of Schedule A1 must not be used either to bring that dispute to an end or to “stifle” that dispute.    In these circumstances a decision of the Court of Protection must be sought under sections 15 and 16 of the MCA 2005.   </a:t>
            </a:r>
          </a:p>
          <a:p>
            <a:endParaRPr lang="en-GB" dirty="0">
              <a:latin typeface="Book Antiqua" panose="02040602050305030304" pitchFamily="18" charset="0"/>
            </a:endParaRPr>
          </a:p>
          <a:p>
            <a:pPr marL="0" indent="0">
              <a:buNone/>
            </a:pPr>
            <a:r>
              <a:rPr lang="en-GB" dirty="0" smtClean="0">
                <a:latin typeface="Book Antiqua" panose="02040602050305030304" pitchFamily="18" charset="0"/>
              </a:rPr>
              <a:t>(2)</a:t>
            </a:r>
            <a:r>
              <a:rPr lang="en-GB" dirty="0">
                <a:latin typeface="Book Antiqua" panose="02040602050305030304" pitchFamily="18" charset="0"/>
              </a:rPr>
              <a:t>	The regime cannot be used to regulate or restrict contact between the adult and others.     Again, an application to the Court of Protection for </a:t>
            </a:r>
            <a:r>
              <a:rPr lang="en-GB" dirty="0" smtClean="0">
                <a:latin typeface="Book Antiqua" panose="02040602050305030304" pitchFamily="18" charset="0"/>
              </a:rPr>
              <a:t>orders </a:t>
            </a:r>
            <a:r>
              <a:rPr lang="en-GB" dirty="0">
                <a:latin typeface="Book Antiqua" panose="02040602050305030304" pitchFamily="18" charset="0"/>
              </a:rPr>
              <a:t>and </a:t>
            </a:r>
            <a:r>
              <a:rPr lang="en-GB" dirty="0" smtClean="0">
                <a:latin typeface="Book Antiqua" panose="02040602050305030304" pitchFamily="18" charset="0"/>
              </a:rPr>
              <a:t>declarations </a:t>
            </a:r>
            <a:r>
              <a:rPr lang="en-GB" dirty="0">
                <a:latin typeface="Book Antiqua" panose="02040602050305030304" pitchFamily="18" charset="0"/>
              </a:rPr>
              <a:t>under sections 15 and 16 are likely to be required.</a:t>
            </a:r>
          </a:p>
          <a:p>
            <a:pPr marL="0" indent="0">
              <a:buNone/>
            </a:pPr>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768377"/>
            <a:ext cx="1752600" cy="790575"/>
          </a:xfrm>
          <a:prstGeom prst="rect">
            <a:avLst/>
          </a:prstGeom>
          <a:noFill/>
          <a:ln>
            <a:noFill/>
          </a:ln>
        </p:spPr>
      </p:pic>
    </p:spTree>
    <p:extLst>
      <p:ext uri="{BB962C8B-B14F-4D97-AF65-F5344CB8AC3E}">
        <p14:creationId xmlns:p14="http://schemas.microsoft.com/office/powerpoint/2010/main" val="25807284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a:latin typeface="Book Antiqua" panose="02040602050305030304" pitchFamily="18" charset="0"/>
              </a:rPr>
              <a:t>The impact of Cheshire West</a:t>
            </a:r>
            <a:r>
              <a:rPr lang="en-GB" dirty="0">
                <a:latin typeface="Book Antiqua" panose="02040602050305030304" pitchFamily="18" charset="0"/>
              </a:rPr>
              <a:t/>
            </a:r>
            <a:br>
              <a:rPr lang="en-GB" dirty="0">
                <a:latin typeface="Book Antiqua" panose="02040602050305030304" pitchFamily="18" charset="0"/>
              </a:rPr>
            </a:br>
            <a:endParaRPr lang="en-GB" dirty="0">
              <a:latin typeface="Book Antiqua" panose="0204060205030503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latin typeface="Book Antiqua" panose="02040602050305030304" pitchFamily="18" charset="0"/>
              </a:rPr>
              <a:t>(1)</a:t>
            </a:r>
            <a:r>
              <a:rPr lang="en-GB" dirty="0">
                <a:latin typeface="Book Antiqua" panose="02040602050305030304" pitchFamily="18" charset="0"/>
              </a:rPr>
              <a:t>	The impact has been profound.    </a:t>
            </a:r>
          </a:p>
          <a:p>
            <a:pPr marL="0" indent="0">
              <a:buNone/>
            </a:pPr>
            <a:r>
              <a:rPr lang="en-GB" dirty="0">
                <a:latin typeface="Book Antiqua" panose="02040602050305030304" pitchFamily="18" charset="0"/>
              </a:rPr>
              <a:t> </a:t>
            </a:r>
          </a:p>
          <a:p>
            <a:pPr marL="0" indent="0">
              <a:buNone/>
            </a:pPr>
            <a:r>
              <a:rPr lang="en-GB" dirty="0" smtClean="0">
                <a:latin typeface="Book Antiqua" panose="02040602050305030304" pitchFamily="18" charset="0"/>
              </a:rPr>
              <a:t>(2)</a:t>
            </a:r>
            <a:r>
              <a:rPr lang="en-GB" dirty="0">
                <a:latin typeface="Book Antiqua" panose="02040602050305030304" pitchFamily="18" charset="0"/>
              </a:rPr>
              <a:t>	The latest statistics reveal that DOLS applications </a:t>
            </a:r>
            <a:r>
              <a:rPr lang="en-GB" dirty="0" smtClean="0">
                <a:latin typeface="Book Antiqua" panose="02040602050305030304" pitchFamily="18" charset="0"/>
              </a:rPr>
              <a:t>reached </a:t>
            </a:r>
            <a:r>
              <a:rPr lang="en-GB" dirty="0">
                <a:latin typeface="Book Antiqua" panose="02040602050305030304" pitchFamily="18" charset="0"/>
              </a:rPr>
              <a:t>their highest level in October to December 2014.    This was not the full cohort of responses either.    </a:t>
            </a:r>
          </a:p>
          <a:p>
            <a:pPr marL="0" indent="0">
              <a:buNone/>
            </a:pPr>
            <a:r>
              <a:rPr lang="en-GB" dirty="0">
                <a:latin typeface="Book Antiqua" panose="02040602050305030304" pitchFamily="18" charset="0"/>
              </a:rPr>
              <a:t> </a:t>
            </a:r>
          </a:p>
          <a:p>
            <a:pPr marL="0" indent="0">
              <a:buNone/>
            </a:pPr>
            <a:r>
              <a:rPr lang="en-GB" dirty="0" smtClean="0">
                <a:latin typeface="Book Antiqua" panose="02040602050305030304" pitchFamily="18" charset="0"/>
              </a:rPr>
              <a:t>(3)</a:t>
            </a:r>
            <a:r>
              <a:rPr lang="en-GB" dirty="0">
                <a:latin typeface="Book Antiqua" panose="02040602050305030304" pitchFamily="18" charset="0"/>
              </a:rPr>
              <a:t>	The cost on the local authorities, CCGs, hospitals and other providers is significant.</a:t>
            </a:r>
          </a:p>
          <a:p>
            <a:pPr marL="0" indent="0">
              <a:buNone/>
            </a:pPr>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668344" y="6237312"/>
            <a:ext cx="1752600" cy="790575"/>
          </a:xfrm>
          <a:prstGeom prst="rect">
            <a:avLst/>
          </a:prstGeom>
          <a:noFill/>
          <a:ln>
            <a:noFill/>
          </a:ln>
        </p:spPr>
      </p:pic>
    </p:spTree>
    <p:extLst>
      <p:ext uri="{BB962C8B-B14F-4D97-AF65-F5344CB8AC3E}">
        <p14:creationId xmlns:p14="http://schemas.microsoft.com/office/powerpoint/2010/main" val="38906206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smtClean="0">
                <a:latin typeface="Book Antiqua" panose="02040602050305030304" pitchFamily="18" charset="0"/>
              </a:rPr>
              <a:t>DOLS 2013/2014</a:t>
            </a:r>
            <a:r>
              <a:rPr lang="en-GB" cap="small" dirty="0">
                <a:latin typeface="Book Antiqua" panose="02040602050305030304" pitchFamily="18" charset="0"/>
              </a:rPr>
              <a:t>CQC Report </a:t>
            </a:r>
            <a:r>
              <a:rPr lang="en-GB" dirty="0">
                <a:latin typeface="Book Antiqua" panose="02040602050305030304" pitchFamily="18" charset="0"/>
              </a:rPr>
              <a:t/>
            </a:r>
            <a:br>
              <a:rPr lang="en-GB" dirty="0">
                <a:latin typeface="Book Antiqua" panose="02040602050305030304" pitchFamily="18" charset="0"/>
              </a:rPr>
            </a:br>
            <a:endParaRPr lang="en-GB" dirty="0">
              <a:latin typeface="Book Antiqua" panose="02040602050305030304"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endParaRPr lang="en-GB" sz="3300" dirty="0">
              <a:latin typeface="Book Antiqua" panose="02040602050305030304" pitchFamily="18" charset="0"/>
            </a:endParaRPr>
          </a:p>
          <a:p>
            <a:pPr marL="0" indent="0">
              <a:buNone/>
            </a:pPr>
            <a:r>
              <a:rPr lang="en-GB" sz="3300" dirty="0" smtClean="0">
                <a:latin typeface="Book Antiqua" panose="02040602050305030304" pitchFamily="18" charset="0"/>
              </a:rPr>
              <a:t>(1)</a:t>
            </a:r>
            <a:r>
              <a:rPr lang="en-GB" sz="3300" dirty="0">
                <a:latin typeface="Book Antiqua" panose="02040602050305030304" pitchFamily="18" charset="0"/>
              </a:rPr>
              <a:t>	This is the 5</a:t>
            </a:r>
            <a:r>
              <a:rPr lang="en-GB" sz="3300" baseline="30000" dirty="0">
                <a:latin typeface="Book Antiqua" panose="02040602050305030304" pitchFamily="18" charset="0"/>
              </a:rPr>
              <a:t>th</a:t>
            </a:r>
            <a:r>
              <a:rPr lang="en-GB" sz="3300" dirty="0">
                <a:latin typeface="Book Antiqua" panose="02040602050305030304" pitchFamily="18" charset="0"/>
              </a:rPr>
              <a:t> annual report on the use of the DOLS regime.    </a:t>
            </a:r>
          </a:p>
          <a:p>
            <a:pPr marL="0" indent="0">
              <a:buNone/>
            </a:pPr>
            <a:r>
              <a:rPr lang="en-GB" sz="3300" dirty="0">
                <a:latin typeface="Book Antiqua" panose="02040602050305030304" pitchFamily="18" charset="0"/>
              </a:rPr>
              <a:t> </a:t>
            </a:r>
          </a:p>
          <a:p>
            <a:pPr marL="0" indent="0">
              <a:buNone/>
            </a:pPr>
            <a:r>
              <a:rPr lang="en-GB" sz="3300" dirty="0" smtClean="0">
                <a:latin typeface="Book Antiqua" panose="02040602050305030304" pitchFamily="18" charset="0"/>
              </a:rPr>
              <a:t>(2)</a:t>
            </a:r>
            <a:r>
              <a:rPr lang="en-GB" sz="3300" dirty="0">
                <a:latin typeface="Book Antiqua" panose="02040602050305030304" pitchFamily="18" charset="0"/>
              </a:rPr>
              <a:t>	The number of applications reported by local authorities in the first two quarters of 2014/2015 was 55,129.     This compares with 13,220 in 2013/14.    </a:t>
            </a:r>
          </a:p>
          <a:p>
            <a:pPr marL="0" indent="0">
              <a:buNone/>
            </a:pPr>
            <a:r>
              <a:rPr lang="en-GB" sz="3300" dirty="0">
                <a:latin typeface="Book Antiqua" panose="02040602050305030304" pitchFamily="18" charset="0"/>
              </a:rPr>
              <a:t> </a:t>
            </a:r>
          </a:p>
          <a:p>
            <a:pPr marL="0" indent="0">
              <a:buNone/>
            </a:pPr>
            <a:r>
              <a:rPr lang="en-GB" sz="3300" dirty="0" smtClean="0">
                <a:latin typeface="Book Antiqua" panose="02040602050305030304" pitchFamily="18" charset="0"/>
              </a:rPr>
              <a:t>(3)</a:t>
            </a:r>
            <a:r>
              <a:rPr lang="en-GB" sz="3300" dirty="0">
                <a:latin typeface="Book Antiqua" panose="02040602050305030304" pitchFamily="18" charset="0"/>
              </a:rPr>
              <a:t>	At the end of September 2014 there were 19,429 applications where decisions still had to be made.     In 2013/14 there were just 3,059 where a decision still had to be made.    </a:t>
            </a:r>
          </a:p>
          <a:p>
            <a:pPr marL="0" indent="0">
              <a:buNone/>
            </a:pPr>
            <a:endParaRPr lang="en-GB" dirty="0"/>
          </a:p>
        </p:txBody>
      </p:sp>
      <p:pic>
        <p:nvPicPr>
          <p:cNvPr id="5"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792044" y="5842024"/>
            <a:ext cx="1752600" cy="790575"/>
          </a:xfrm>
          <a:prstGeom prst="rect">
            <a:avLst/>
          </a:prstGeom>
          <a:noFill/>
          <a:ln>
            <a:noFill/>
          </a:ln>
        </p:spPr>
      </p:pic>
    </p:spTree>
    <p:extLst>
      <p:ext uri="{BB962C8B-B14F-4D97-AF65-F5344CB8AC3E}">
        <p14:creationId xmlns:p14="http://schemas.microsoft.com/office/powerpoint/2010/main" val="1641178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DOLS 2013/2014CQC Report</a:t>
            </a:r>
            <a:endParaRPr lang="en-GB" dirty="0"/>
          </a:p>
        </p:txBody>
      </p:sp>
      <p:sp>
        <p:nvSpPr>
          <p:cNvPr id="3" name="Content Placeholder 2"/>
          <p:cNvSpPr>
            <a:spLocks noGrp="1"/>
          </p:cNvSpPr>
          <p:nvPr>
            <p:ph idx="1"/>
          </p:nvPr>
        </p:nvSpPr>
        <p:spPr/>
        <p:txBody>
          <a:bodyPr>
            <a:normAutofit fontScale="32500" lnSpcReduction="20000"/>
          </a:bodyPr>
          <a:lstStyle/>
          <a:p>
            <a:pPr marL="0" indent="0">
              <a:buNone/>
            </a:pPr>
            <a:r>
              <a:rPr lang="en-GB" sz="7400" dirty="0" smtClean="0">
                <a:latin typeface="Book Antiqua" panose="02040602050305030304" pitchFamily="18" charset="0"/>
              </a:rPr>
              <a:t>(4) In </a:t>
            </a:r>
            <a:r>
              <a:rPr lang="en-GB" sz="7400" dirty="0">
                <a:latin typeface="Book Antiqua" panose="02040602050305030304" pitchFamily="18" charset="0"/>
              </a:rPr>
              <a:t>2009 until the Supreme Court judgment in March 2014, there were low numbers of Deprivation of Liberty safeguard applications compared to the 21,000 predicted by the Government.    The CQC noted that providers were not recognising when someone was being deprived of their liberty, so not seeking authorisation.  </a:t>
            </a:r>
          </a:p>
          <a:p>
            <a:pPr marL="0" indent="0">
              <a:buNone/>
            </a:pPr>
            <a:endParaRPr lang="en-GB" sz="7400" dirty="0" smtClean="0">
              <a:latin typeface="Book Antiqua" panose="02040602050305030304" pitchFamily="18" charset="0"/>
            </a:endParaRPr>
          </a:p>
          <a:p>
            <a:pPr marL="0" indent="0">
              <a:buNone/>
            </a:pPr>
            <a:r>
              <a:rPr lang="en-GB" sz="7400" dirty="0" smtClean="0">
                <a:latin typeface="Book Antiqua" panose="02040602050305030304" pitchFamily="18" charset="0"/>
              </a:rPr>
              <a:t>(5) Regional </a:t>
            </a:r>
            <a:r>
              <a:rPr lang="en-GB" sz="7400" dirty="0">
                <a:latin typeface="Book Antiqua" panose="02040602050305030304" pitchFamily="18" charset="0"/>
              </a:rPr>
              <a:t>variations in application rates were </a:t>
            </a:r>
            <a:r>
              <a:rPr lang="en-GB" sz="7400" dirty="0" smtClean="0">
                <a:latin typeface="Book Antiqua" panose="02040602050305030304" pitchFamily="18" charset="0"/>
              </a:rPr>
              <a:t>noted. There </a:t>
            </a:r>
            <a:r>
              <a:rPr lang="en-GB" sz="7400" dirty="0">
                <a:latin typeface="Book Antiqua" panose="02040602050305030304" pitchFamily="18" charset="0"/>
              </a:rPr>
              <a:t>was a wide variation in practise and training in health and social care </a:t>
            </a:r>
            <a:r>
              <a:rPr lang="en-GB" sz="7400" dirty="0" smtClean="0">
                <a:latin typeface="Book Antiqua" panose="02040602050305030304" pitchFamily="18" charset="0"/>
              </a:rPr>
              <a:t>organisations</a:t>
            </a:r>
            <a:r>
              <a:rPr lang="en-GB" sz="7400" dirty="0">
                <a:latin typeface="Book Antiqua" panose="02040602050305030304" pitchFamily="18" charset="0"/>
              </a:rPr>
              <a:t>.    </a:t>
            </a:r>
          </a:p>
          <a:p>
            <a:pPr marL="0" indent="0">
              <a:buNone/>
            </a:pPr>
            <a:r>
              <a:rPr lang="en-GB" sz="7400" dirty="0">
                <a:latin typeface="Book Antiqua" panose="02040602050305030304" pitchFamily="18" charset="0"/>
              </a:rPr>
              <a:t> </a:t>
            </a:r>
          </a:p>
          <a:p>
            <a:pPr marL="0" indent="0">
              <a:buNone/>
            </a:pPr>
            <a:endParaRPr lang="en-GB" sz="5900" dirty="0" smtClean="0">
              <a:latin typeface="Book Antiqua" panose="02040602050305030304" pitchFamily="18" charset="0"/>
            </a:endParaRPr>
          </a:p>
          <a:p>
            <a:pPr marL="0" indent="0">
              <a:buNone/>
            </a:pPr>
            <a:r>
              <a:rPr lang="en-GB" sz="4000" dirty="0" smtClean="0">
                <a:latin typeface="Book Antiqua" panose="02040602050305030304" pitchFamily="18" charset="0"/>
              </a:rPr>
              <a:t>     </a:t>
            </a:r>
            <a:endParaRPr lang="en-GB" sz="4000" dirty="0">
              <a:latin typeface="Book Antiqua" panose="02040602050305030304" pitchFamily="18" charset="0"/>
            </a:endParaRPr>
          </a:p>
          <a:p>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27426417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DOLS 2013/2014CQC Report</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GB" dirty="0" smtClean="0">
                <a:latin typeface="Book Antiqua" panose="02040602050305030304" pitchFamily="18" charset="0"/>
              </a:rPr>
              <a:t>(6) There </a:t>
            </a:r>
            <a:r>
              <a:rPr lang="en-GB" dirty="0">
                <a:latin typeface="Book Antiqua" panose="02040602050305030304" pitchFamily="18" charset="0"/>
              </a:rPr>
              <a:t>was a lack of understanding and awareness about the MCA.</a:t>
            </a:r>
            <a:endParaRPr lang="en-GB" dirty="0" smtClean="0">
              <a:latin typeface="Book Antiqua" panose="02040602050305030304" pitchFamily="18" charset="0"/>
            </a:endParaRPr>
          </a:p>
          <a:p>
            <a:pPr marL="0" indent="0" algn="just">
              <a:buNone/>
            </a:pPr>
            <a:r>
              <a:rPr lang="en-GB" dirty="0" smtClean="0">
                <a:latin typeface="Book Antiqua" panose="02040602050305030304" pitchFamily="18" charset="0"/>
              </a:rPr>
              <a:t>(7)  There </a:t>
            </a:r>
            <a:r>
              <a:rPr lang="en-GB" dirty="0">
                <a:latin typeface="Book Antiqua" panose="02040602050305030304" pitchFamily="18" charset="0"/>
              </a:rPr>
              <a:t>was a failure to notify CQC by providers who have applied for authorisation to deprive residents  of their liberty as required by regulation 18(4)(a), (4)(b) and (5) of the Care Quality Commission (Registration) Regulations 2009.    In fact, CQC received notification for just 37% of applications to supervisory bodies.   CQC  stated </a:t>
            </a:r>
            <a:r>
              <a:rPr lang="en-GB" dirty="0" smtClean="0">
                <a:latin typeface="Book Antiqua" panose="02040602050305030304" pitchFamily="18" charset="0"/>
              </a:rPr>
              <a:t>that </a:t>
            </a:r>
            <a:r>
              <a:rPr lang="en-GB" dirty="0">
                <a:latin typeface="Book Antiqua" panose="02040602050305030304" pitchFamily="18" charset="0"/>
              </a:rPr>
              <a:t>this is “unacceptable and will be taking action where this problem persists”.</a:t>
            </a:r>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887344" y="5805263"/>
            <a:ext cx="2256656" cy="1222623"/>
          </a:xfrm>
          <a:prstGeom prst="rect">
            <a:avLst/>
          </a:prstGeom>
          <a:noFill/>
          <a:ln>
            <a:noFill/>
          </a:ln>
        </p:spPr>
      </p:pic>
    </p:spTree>
    <p:extLst>
      <p:ext uri="{BB962C8B-B14F-4D97-AF65-F5344CB8AC3E}">
        <p14:creationId xmlns:p14="http://schemas.microsoft.com/office/powerpoint/2010/main" val="19323906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Book Antiqua" panose="02040602050305030304" pitchFamily="18" charset="0"/>
              </a:rPr>
              <a:t>Health and Social Care Information Centre</a:t>
            </a:r>
            <a:endParaRPr lang="en-GB" dirty="0">
              <a:latin typeface="Book Antiqua" panose="02040602050305030304" pitchFamily="18" charset="0"/>
            </a:endParaRPr>
          </a:p>
        </p:txBody>
      </p:sp>
      <p:sp>
        <p:nvSpPr>
          <p:cNvPr id="3" name="Content Placeholder 2"/>
          <p:cNvSpPr>
            <a:spLocks noGrp="1"/>
          </p:cNvSpPr>
          <p:nvPr>
            <p:ph idx="1"/>
          </p:nvPr>
        </p:nvSpPr>
        <p:spPr/>
        <p:txBody>
          <a:bodyPr/>
          <a:lstStyle/>
          <a:p>
            <a:r>
              <a:rPr lang="en-GB" dirty="0" smtClean="0">
                <a:latin typeface="Book Antiqua" panose="02040602050305030304" pitchFamily="18" charset="0"/>
              </a:rPr>
              <a:t>Full year since </a:t>
            </a:r>
            <a:r>
              <a:rPr lang="en-GB" i="1" dirty="0" smtClean="0">
                <a:latin typeface="Book Antiqua" panose="02040602050305030304" pitchFamily="18" charset="0"/>
              </a:rPr>
              <a:t>Cheshire West </a:t>
            </a:r>
            <a:r>
              <a:rPr lang="en-GB" dirty="0" smtClean="0">
                <a:latin typeface="Book Antiqua" panose="02040602050305030304" pitchFamily="18" charset="0"/>
              </a:rPr>
              <a:t>from 116 out of 152 LA (76%).</a:t>
            </a:r>
          </a:p>
          <a:p>
            <a:r>
              <a:rPr lang="en-GB" dirty="0" smtClean="0">
                <a:latin typeface="Book Antiqua" panose="02040602050305030304" pitchFamily="18" charset="0"/>
              </a:rPr>
              <a:t>113,300 DOLS applications in the period compared to 10,900 in the previous year.</a:t>
            </a:r>
          </a:p>
          <a:p>
            <a:r>
              <a:rPr lang="en-GB" dirty="0" smtClean="0">
                <a:latin typeface="Book Antiqua" panose="02040602050305030304" pitchFamily="18" charset="0"/>
              </a:rPr>
              <a:t>54% of applications had not been dealt with.</a:t>
            </a:r>
          </a:p>
          <a:p>
            <a:endParaRPr lang="en-GB" dirty="0">
              <a:latin typeface="Book Antiqua" panose="02040602050305030304" pitchFamily="18" charset="0"/>
            </a:endParaRPr>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2417347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a:latin typeface="Book Antiqua" panose="02040602050305030304" pitchFamily="18" charset="0"/>
              </a:rPr>
              <a:t>Non-compliance – the cost</a:t>
            </a:r>
            <a:r>
              <a:rPr lang="en-GB" dirty="0"/>
              <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latin typeface="Book Antiqua" panose="02040602050305030304" pitchFamily="18" charset="0"/>
              </a:rPr>
              <a:t>Essex </a:t>
            </a:r>
            <a:r>
              <a:rPr lang="en-GB" dirty="0">
                <a:latin typeface="Book Antiqua" panose="02040602050305030304" pitchFamily="18" charset="0"/>
              </a:rPr>
              <a:t>County Council v  </a:t>
            </a:r>
            <a:r>
              <a:rPr lang="en-GB" dirty="0" smtClean="0">
                <a:latin typeface="Book Antiqua" panose="02040602050305030304" pitchFamily="18" charset="0"/>
              </a:rPr>
              <a:t>P </a:t>
            </a:r>
            <a:r>
              <a:rPr lang="en-GB" dirty="0">
                <a:latin typeface="Book Antiqua" panose="02040602050305030304" pitchFamily="18" charset="0"/>
              </a:rPr>
              <a:t>and Others [2015] EWCA P51.</a:t>
            </a:r>
          </a:p>
          <a:p>
            <a:pPr marL="0" indent="0">
              <a:buNone/>
            </a:pPr>
            <a:r>
              <a:rPr lang="en-GB" dirty="0" smtClean="0">
                <a:latin typeface="Book Antiqua" panose="02040602050305030304" pitchFamily="18" charset="0"/>
              </a:rPr>
              <a:t>(1)</a:t>
            </a:r>
            <a:r>
              <a:rPr lang="en-GB" dirty="0">
                <a:latin typeface="Book Antiqua" panose="02040602050305030304" pitchFamily="18" charset="0"/>
              </a:rPr>
              <a:t>	P was a 91 year old gentleman, a retired civil servant, who had served as a gunner with the RAF during the war.    He had lived alone in his own home with his cat ‘Fluffy’ since the death of his sister in 1998.     He was a generous man ready to help other financially if he believed they needed it; he was generous to charities.     He had dementia, and other health problems including difficulty in mobilising, delirium and a kidney injury caused by dehydration.   In May 2013 he was removed from his home by the local authority and placed in a locked dementia unit.    It was not clear that P lacked capacity at the time and he was removed without any authorisation.    The local authority accepted that P had been lawfully deprived of his liberty for a period of amounting to approximately 13 months.    A compromise agreement which included £60,000 damages for P’s unlawful detention was agreed between the parties.    	</a:t>
            </a:r>
          </a:p>
          <a:p>
            <a:pPr marL="0" indent="0">
              <a:buNone/>
            </a:pPr>
            <a:endParaRPr lang="en-GB" dirty="0">
              <a:latin typeface="Book Antiqua" panose="02040602050305030304" pitchFamily="18" charset="0"/>
            </a:endParaRPr>
          </a:p>
          <a:p>
            <a:pPr marL="0" indent="0">
              <a:buNone/>
            </a:pPr>
            <a:endParaRPr lang="en-GB" dirty="0">
              <a:latin typeface="Book Antiqua" panose="02040602050305030304" pitchFamily="18" charset="0"/>
            </a:endParaRPr>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42570356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a:latin typeface="Book Antiqua" panose="02040602050305030304" pitchFamily="18" charset="0"/>
              </a:rPr>
              <a:t>Non-compliance – the cost</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r>
              <a:rPr lang="en-GB" sz="2800" dirty="0">
                <a:latin typeface="Book Antiqua" panose="02040602050305030304" pitchFamily="18" charset="0"/>
              </a:rPr>
              <a:t>(2)	This case involved a substantive breach of P’s rights, as well as a procedural breach.    The unlawful actions meant that P did not continue to live at home with the support arrangements in place.   The deprivation of his liberty during the late stage of his life compounded it poignancy.   </a:t>
            </a:r>
          </a:p>
          <a:p>
            <a:pPr marL="0" indent="0">
              <a:buNone/>
            </a:pPr>
            <a:r>
              <a:rPr lang="en-GB" sz="2800" dirty="0">
                <a:latin typeface="Book Antiqua" panose="02040602050305030304" pitchFamily="18" charset="0"/>
              </a:rPr>
              <a:t> </a:t>
            </a:r>
          </a:p>
          <a:p>
            <a:pPr marL="0" indent="0">
              <a:buNone/>
            </a:pPr>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45939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SECTION 3</a:t>
            </a:r>
            <a:endParaRPr lang="en-GB" dirty="0"/>
          </a:p>
        </p:txBody>
      </p:sp>
      <p:sp>
        <p:nvSpPr>
          <p:cNvPr id="3" name="Content Placeholder 2"/>
          <p:cNvSpPr>
            <a:spLocks noGrp="1"/>
          </p:cNvSpPr>
          <p:nvPr>
            <p:ph idx="1"/>
          </p:nvPr>
        </p:nvSpPr>
        <p:spPr/>
        <p:txBody>
          <a:bodyPr/>
          <a:lstStyle/>
          <a:p>
            <a:r>
              <a:rPr lang="en-GB" dirty="0" smtClean="0"/>
              <a:t>A person is unable to make the decision for himself if he is unable</a:t>
            </a:r>
          </a:p>
          <a:p>
            <a:r>
              <a:rPr lang="en-GB" dirty="0" smtClean="0"/>
              <a:t>To </a:t>
            </a:r>
            <a:r>
              <a:rPr lang="en-GB" b="1" dirty="0" smtClean="0"/>
              <a:t>understand </a:t>
            </a:r>
            <a:r>
              <a:rPr lang="en-GB" dirty="0" smtClean="0"/>
              <a:t>the information relevant to the decision.</a:t>
            </a:r>
          </a:p>
          <a:p>
            <a:r>
              <a:rPr lang="en-GB" dirty="0" smtClean="0"/>
              <a:t>To </a:t>
            </a:r>
            <a:r>
              <a:rPr lang="en-GB" b="1" dirty="0" smtClean="0"/>
              <a:t>retain</a:t>
            </a:r>
            <a:r>
              <a:rPr lang="en-GB" dirty="0" smtClean="0"/>
              <a:t> that information</a:t>
            </a:r>
          </a:p>
          <a:p>
            <a:r>
              <a:rPr lang="en-GB" dirty="0" smtClean="0"/>
              <a:t>To </a:t>
            </a:r>
            <a:r>
              <a:rPr lang="en-GB" b="1" dirty="0" smtClean="0"/>
              <a:t>use or weigh</a:t>
            </a:r>
            <a:r>
              <a:rPr lang="en-GB" dirty="0" smtClean="0"/>
              <a:t> that information as part of the process of making the decision</a:t>
            </a:r>
          </a:p>
          <a:p>
            <a:r>
              <a:rPr lang="en-GB" dirty="0" smtClean="0"/>
              <a:t>To </a:t>
            </a:r>
            <a:r>
              <a:rPr lang="en-GB" b="1" dirty="0" smtClean="0"/>
              <a:t>communicate</a:t>
            </a:r>
            <a:r>
              <a:rPr lang="en-GB" dirty="0" smtClean="0"/>
              <a:t> the decision</a:t>
            </a:r>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812360" y="5805264"/>
            <a:ext cx="1752600" cy="790575"/>
          </a:xfrm>
          <a:prstGeom prst="rect">
            <a:avLst/>
          </a:prstGeom>
          <a:noFill/>
          <a:ln>
            <a:noFill/>
          </a:ln>
        </p:spPr>
      </p:pic>
    </p:spTree>
    <p:extLst>
      <p:ext uri="{BB962C8B-B14F-4D97-AF65-F5344CB8AC3E}">
        <p14:creationId xmlns:p14="http://schemas.microsoft.com/office/powerpoint/2010/main" val="1084693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a:latin typeface="Book Antiqua" panose="02040602050305030304" pitchFamily="18" charset="0"/>
              </a:rPr>
              <a:t>Non-compliance – the cost</a:t>
            </a:r>
            <a:r>
              <a:rPr lang="en-GB" dirty="0"/>
              <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endParaRPr lang="en-GB" dirty="0" smtClean="0"/>
          </a:p>
          <a:p>
            <a:pPr marL="0" indent="0">
              <a:buNone/>
            </a:pPr>
            <a:r>
              <a:rPr lang="en-GB" dirty="0" smtClean="0"/>
              <a:t>3</a:t>
            </a:r>
            <a:r>
              <a:rPr lang="en-GB" dirty="0">
                <a:latin typeface="Book Antiqua" panose="02040602050305030304" pitchFamily="18" charset="0"/>
              </a:rPr>
              <a:t>)	In addition to the damages the Court also agreed and made declaration that the Council unlawfully deprived P of his liberty for 13 months; the Council would waive any care home fees payable (a sum of between £23,000 and £25,000); to exclude P’s damages award for means testing in relation to P being required to pay a contribution to his community care costs and the payment of all P’s costs to be assessed on the standard basis.    </a:t>
            </a:r>
          </a:p>
          <a:p>
            <a:pPr marL="0" indent="0">
              <a:buNone/>
            </a:pPr>
            <a:r>
              <a:rPr lang="en-GB" dirty="0">
                <a:latin typeface="Book Antiqua" panose="02040602050305030304" pitchFamily="18" charset="0"/>
              </a:rPr>
              <a:t> </a:t>
            </a:r>
          </a:p>
          <a:p>
            <a:pPr marL="0" indent="0">
              <a:buNone/>
            </a:pPr>
            <a:endParaRPr lang="en-GB" dirty="0">
              <a:latin typeface="Book Antiqua" panose="02040602050305030304" pitchFamily="18" charset="0"/>
            </a:endParaRPr>
          </a:p>
          <a:p>
            <a:pPr marL="0" indent="0">
              <a:buNone/>
            </a:pPr>
            <a:r>
              <a:rPr lang="en-GB" dirty="0">
                <a:latin typeface="Book Antiqua" panose="02040602050305030304" pitchFamily="18" charset="0"/>
              </a:rPr>
              <a:t>(4)	In this case where there was a substantive breach, it would be noted that the Court valued the unlawful deprivation of an incapacitated person’s liberty between £3,000 and £4,000 per month.</a:t>
            </a:r>
          </a:p>
          <a:p>
            <a:pPr marL="0" indent="0">
              <a:buNone/>
            </a:pPr>
            <a:endParaRPr lang="en-GB" dirty="0">
              <a:latin typeface="Book Antiqua" panose="02040602050305030304" pitchFamily="18" charset="0"/>
            </a:endParaRPr>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1464868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cap="small" dirty="0">
                <a:latin typeface="Book Antiqua" panose="02040602050305030304" pitchFamily="18" charset="0"/>
              </a:rPr>
              <a:t>Non-compliance – the cost</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cap="small" dirty="0">
                <a:latin typeface="Book Antiqua" panose="02040602050305030304" pitchFamily="18" charset="0"/>
              </a:rPr>
              <a:t>Mr</a:t>
            </a:r>
            <a:r>
              <a:rPr lang="en-GB" cap="small" dirty="0" smtClean="0">
                <a:latin typeface="Book Antiqua" panose="02040602050305030304" pitchFamily="18" charset="0"/>
              </a:rPr>
              <a:t>. M </a:t>
            </a:r>
            <a:endParaRPr lang="en-GB" cap="small" dirty="0">
              <a:latin typeface="Book Antiqua" panose="02040602050305030304" pitchFamily="18" charset="0"/>
            </a:endParaRPr>
          </a:p>
          <a:p>
            <a:pPr marL="514350" indent="-514350">
              <a:buAutoNum type="arabicParenBoth"/>
            </a:pPr>
            <a:r>
              <a:rPr lang="en-GB" dirty="0" smtClean="0">
                <a:latin typeface="Book Antiqua" panose="02040602050305030304" pitchFamily="18" charset="0"/>
              </a:rPr>
              <a:t>Reported in </a:t>
            </a:r>
            <a:r>
              <a:rPr lang="en-GB" dirty="0">
                <a:latin typeface="Book Antiqua" panose="02040602050305030304" pitchFamily="18" charset="0"/>
              </a:rPr>
              <a:t>the local Government Ombudsman’s Report.   It is a complaint against Cambridge County Council.    Mr. M had been diagnosed with dementia in 2011.    He lived with his wife at home until April 2013.    He attended a day centre one day a week.    His needs began to increase substantially at the start of 2013 and by June 2013 his </a:t>
            </a:r>
            <a:r>
              <a:rPr lang="en-GB" dirty="0" smtClean="0">
                <a:latin typeface="Book Antiqua" panose="02040602050305030304" pitchFamily="18" charset="0"/>
              </a:rPr>
              <a:t>care </a:t>
            </a:r>
            <a:r>
              <a:rPr lang="en-GB" dirty="0">
                <a:latin typeface="Book Antiqua" panose="02040602050305030304" pitchFamily="18" charset="0"/>
              </a:rPr>
              <a:t>was a high priority.    There  </a:t>
            </a:r>
            <a:r>
              <a:rPr lang="en-GB" dirty="0" smtClean="0">
                <a:latin typeface="Book Antiqua" panose="02040602050305030304" pitchFamily="18" charset="0"/>
              </a:rPr>
              <a:t>were  inadequate capacity and best interest assessments </a:t>
            </a:r>
            <a:r>
              <a:rPr lang="en-GB" dirty="0">
                <a:latin typeface="Book Antiqua" panose="02040602050305030304" pitchFamily="18" charset="0"/>
              </a:rPr>
              <a:t>as regard whether Mr. M should be placed in a nursing home.   </a:t>
            </a:r>
            <a:endParaRPr lang="en-GB" dirty="0" smtClean="0">
              <a:latin typeface="Book Antiqua" panose="02040602050305030304" pitchFamily="18" charset="0"/>
            </a:endParaRPr>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22017169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Non-compliance – the cost</a:t>
            </a:r>
            <a:endParaRPr lang="en-GB" dirty="0"/>
          </a:p>
        </p:txBody>
      </p:sp>
      <p:sp>
        <p:nvSpPr>
          <p:cNvPr id="3" name="Content Placeholder 2"/>
          <p:cNvSpPr>
            <a:spLocks noGrp="1"/>
          </p:cNvSpPr>
          <p:nvPr>
            <p:ph idx="1"/>
          </p:nvPr>
        </p:nvSpPr>
        <p:spPr/>
        <p:txBody>
          <a:bodyPr>
            <a:normAutofit fontScale="47500" lnSpcReduction="20000"/>
          </a:bodyPr>
          <a:lstStyle/>
          <a:p>
            <a:pPr marL="514350" indent="-514350" algn="just">
              <a:buAutoNum type="arabicParenBoth" startAt="2"/>
            </a:pPr>
            <a:r>
              <a:rPr lang="en-GB" sz="6000" dirty="0" smtClean="0">
                <a:latin typeface="Book Antiqua" panose="02040602050305030304" pitchFamily="18" charset="0"/>
              </a:rPr>
              <a:t>He </a:t>
            </a:r>
            <a:r>
              <a:rPr lang="en-GB" sz="6000" dirty="0">
                <a:latin typeface="Book Antiqua" panose="02040602050305030304" pitchFamily="18" charset="0"/>
              </a:rPr>
              <a:t>was removed to a nursing home some 14 miles away from his marital home after his needs increased considerably in June 2013.    This was against P’s wishes and his family wishes.   They wanted him closer to home.   His wife had to take 2 </a:t>
            </a:r>
            <a:r>
              <a:rPr lang="en-GB" sz="6000" dirty="0" smtClean="0">
                <a:latin typeface="Book Antiqua" panose="02040602050305030304" pitchFamily="18" charset="0"/>
              </a:rPr>
              <a:t>bus </a:t>
            </a:r>
            <a:r>
              <a:rPr lang="en-GB" sz="6000" dirty="0">
                <a:latin typeface="Book Antiqua" panose="02040602050305030304" pitchFamily="18" charset="0"/>
              </a:rPr>
              <a:t>journeys to see him.   The family were told that police would be called if they tried to remove him from the home.    </a:t>
            </a:r>
            <a:endParaRPr lang="en-GB" sz="6000" dirty="0"/>
          </a:p>
          <a:p>
            <a:pPr marL="0" indent="0">
              <a:buNone/>
            </a:pPr>
            <a:endParaRPr lang="en-GB" sz="6000" dirty="0"/>
          </a:p>
          <a:p>
            <a:pPr marL="0" indent="0">
              <a:buNone/>
            </a:pPr>
            <a:r>
              <a:rPr lang="en-GB" sz="6000" dirty="0"/>
              <a:t>	</a:t>
            </a:r>
          </a:p>
          <a:p>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39473427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Non-compliance – the cost</a:t>
            </a:r>
            <a:endParaRPr lang="en-GB" dirty="0"/>
          </a:p>
        </p:txBody>
      </p:sp>
      <p:sp>
        <p:nvSpPr>
          <p:cNvPr id="3" name="Content Placeholder 2"/>
          <p:cNvSpPr>
            <a:spLocks noGrp="1"/>
          </p:cNvSpPr>
          <p:nvPr>
            <p:ph idx="1"/>
          </p:nvPr>
        </p:nvSpPr>
        <p:spPr/>
        <p:txBody>
          <a:bodyPr/>
          <a:lstStyle/>
          <a:p>
            <a:pPr marL="0" indent="0">
              <a:buNone/>
            </a:pPr>
            <a:r>
              <a:rPr lang="en-GB" dirty="0" smtClean="0">
                <a:latin typeface="Book Antiqua" panose="02040602050305030304" pitchFamily="18" charset="0"/>
              </a:rPr>
              <a:t>(3) There </a:t>
            </a:r>
            <a:r>
              <a:rPr lang="en-GB" dirty="0">
                <a:latin typeface="Book Antiqua" panose="02040602050305030304" pitchFamily="18" charset="0"/>
              </a:rPr>
              <a:t>was no referral to the deprivation of liberty safeguarding team.   The  capacity and best interest’s decision records in July 2014 were incomplete, failed to include some formal requirements and did not go into adequate detail to explain the reason behind the decision.    The family were never given information about how they could refer the matter to court.    </a:t>
            </a:r>
          </a:p>
          <a:p>
            <a:pPr marL="0" indent="0">
              <a:buNone/>
            </a:pPr>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409656" y="6067425"/>
            <a:ext cx="1752600" cy="790575"/>
          </a:xfrm>
          <a:prstGeom prst="rect">
            <a:avLst/>
          </a:prstGeom>
          <a:noFill/>
          <a:ln>
            <a:noFill/>
          </a:ln>
        </p:spPr>
      </p:pic>
    </p:spTree>
    <p:extLst>
      <p:ext uri="{BB962C8B-B14F-4D97-AF65-F5344CB8AC3E}">
        <p14:creationId xmlns:p14="http://schemas.microsoft.com/office/powerpoint/2010/main" val="26728761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small" dirty="0">
                <a:latin typeface="Book Antiqua" panose="02040602050305030304" pitchFamily="18" charset="0"/>
              </a:rPr>
              <a:t>Non-compliance – the cost</a:t>
            </a:r>
            <a:endParaRPr lang="en-GB" dirty="0"/>
          </a:p>
        </p:txBody>
      </p:sp>
      <p:sp>
        <p:nvSpPr>
          <p:cNvPr id="3" name="Content Placeholder 2"/>
          <p:cNvSpPr>
            <a:spLocks noGrp="1"/>
          </p:cNvSpPr>
          <p:nvPr>
            <p:ph idx="1"/>
          </p:nvPr>
        </p:nvSpPr>
        <p:spPr/>
        <p:txBody>
          <a:bodyPr/>
          <a:lstStyle/>
          <a:p>
            <a:pPr marL="0" indent="0">
              <a:buNone/>
            </a:pPr>
            <a:r>
              <a:rPr lang="en-GB" dirty="0" smtClean="0">
                <a:latin typeface="Book Antiqua" panose="02040602050305030304" pitchFamily="18" charset="0"/>
              </a:rPr>
              <a:t>(3) The </a:t>
            </a:r>
            <a:r>
              <a:rPr lang="en-GB" dirty="0">
                <a:latin typeface="Book Antiqua" panose="02040602050305030304" pitchFamily="18" charset="0"/>
              </a:rPr>
              <a:t>Council were asked to apologise to the family and pay £750 in recognition of the distress and time and trouble that they had been put to in making a complaint.</a:t>
            </a:r>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842024"/>
            <a:ext cx="1752600" cy="790575"/>
          </a:xfrm>
          <a:prstGeom prst="rect">
            <a:avLst/>
          </a:prstGeom>
          <a:noFill/>
          <a:ln>
            <a:noFill/>
          </a:ln>
        </p:spPr>
      </p:pic>
    </p:spTree>
    <p:extLst>
      <p:ext uri="{BB962C8B-B14F-4D97-AF65-F5344CB8AC3E}">
        <p14:creationId xmlns:p14="http://schemas.microsoft.com/office/powerpoint/2010/main" val="38149774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rmAutofit fontScale="90000"/>
          </a:bodyPr>
          <a:lstStyle/>
          <a:p>
            <a:r>
              <a:rPr lang="en-GB" dirty="0" smtClean="0"/>
              <a:t/>
            </a:r>
            <a:br>
              <a:rPr lang="en-GB" dirty="0" smtClean="0"/>
            </a:br>
            <a:r>
              <a:rPr lang="en-GB" b="1" dirty="0" smtClean="0">
                <a:latin typeface="Book Antiqua" panose="02040602050305030304" pitchFamily="18" charset="0"/>
              </a:rPr>
              <a:t>Procedure</a:t>
            </a:r>
            <a:endParaRPr lang="en-GB" b="1" dirty="0">
              <a:latin typeface="Book Antiqua" panose="02040602050305030304" pitchFamily="18" charset="0"/>
            </a:endParaRPr>
          </a:p>
        </p:txBody>
      </p:sp>
      <p:sp>
        <p:nvSpPr>
          <p:cNvPr id="3" name="Content Placeholder 2"/>
          <p:cNvSpPr>
            <a:spLocks noGrp="1"/>
          </p:cNvSpPr>
          <p:nvPr>
            <p:ph idx="1"/>
          </p:nvPr>
        </p:nvSpPr>
        <p:spPr/>
        <p:txBody>
          <a:bodyPr>
            <a:normAutofit/>
          </a:bodyPr>
          <a:lstStyle/>
          <a:p>
            <a:endParaRPr lang="en-GB" dirty="0" smtClean="0">
              <a:latin typeface="Lucida Sans" pitchFamily="34" charset="0"/>
            </a:endParaRPr>
          </a:p>
          <a:p>
            <a:r>
              <a:rPr lang="en-GB" dirty="0" smtClean="0">
                <a:latin typeface="Book Antiqua" panose="02040602050305030304" pitchFamily="18" charset="0"/>
              </a:rPr>
              <a:t>Court of Protection</a:t>
            </a:r>
            <a:endParaRPr lang="en-GB" dirty="0">
              <a:latin typeface="Book Antiqua" panose="02040602050305030304" pitchFamily="18" charset="0"/>
            </a:endParaRPr>
          </a:p>
          <a:p>
            <a:r>
              <a:rPr lang="en-GB" dirty="0" smtClean="0">
                <a:latin typeface="Book Antiqua" panose="02040602050305030304" pitchFamily="18" charset="0"/>
              </a:rPr>
              <a:t>London First Avenue</a:t>
            </a:r>
          </a:p>
          <a:p>
            <a:r>
              <a:rPr lang="en-GB" dirty="0" smtClean="0">
                <a:latin typeface="Book Antiqua" panose="02040602050305030304" pitchFamily="18" charset="0"/>
              </a:rPr>
              <a:t>Regional Courts – nominated judges</a:t>
            </a:r>
            <a:endParaRPr lang="en-GB" dirty="0">
              <a:latin typeface="Book Antiqua" panose="02040602050305030304" pitchFamily="18" charset="0"/>
            </a:endParaRPr>
          </a:p>
          <a:p>
            <a:r>
              <a:rPr lang="en-GB" dirty="0" smtClean="0">
                <a:latin typeface="Book Antiqua" panose="02040602050305030304" pitchFamily="18" charset="0"/>
              </a:rPr>
              <a:t>Applications are health and welfare, property and affairs or applications under section 21A MCA 2005</a:t>
            </a:r>
            <a:endParaRPr lang="en-GB" dirty="0">
              <a:latin typeface="Book Antiqua" panose="02040602050305030304" pitchFamily="18" charset="0"/>
            </a:endParaRPr>
          </a:p>
          <a:p>
            <a:endParaRPr lang="en-GB" dirty="0" smtClean="0">
              <a:latin typeface="Book Antiqua" panose="02040602050305030304" pitchFamily="18" charset="0"/>
            </a:endParaRPr>
          </a:p>
          <a:p>
            <a:pPr marL="0" indent="0">
              <a:buNone/>
            </a:pPr>
            <a:endParaRPr lang="en-GB" dirty="0">
              <a:latin typeface="Lucida Sans" pitchFamily="34" charset="0"/>
            </a:endParaRPr>
          </a:p>
          <a:p>
            <a:endParaRPr lang="en-GB" dirty="0"/>
          </a:p>
          <a:p>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409656" y="6067425"/>
            <a:ext cx="1752600" cy="790575"/>
          </a:xfrm>
          <a:prstGeom prst="rect">
            <a:avLst/>
          </a:prstGeom>
          <a:noFill/>
          <a:ln>
            <a:noFill/>
          </a:ln>
        </p:spPr>
      </p:pic>
      <p:pic>
        <p:nvPicPr>
          <p:cNvPr id="5"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562056" y="6219825"/>
            <a:ext cx="1752600" cy="790575"/>
          </a:xfrm>
          <a:prstGeom prst="rect">
            <a:avLst/>
          </a:prstGeom>
          <a:noFill/>
          <a:ln>
            <a:noFill/>
          </a:ln>
        </p:spPr>
      </p:pic>
    </p:spTree>
    <p:extLst>
      <p:ext uri="{BB962C8B-B14F-4D97-AF65-F5344CB8AC3E}">
        <p14:creationId xmlns:p14="http://schemas.microsoft.com/office/powerpoint/2010/main" val="4296714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rmAutofit fontScale="90000"/>
          </a:bodyPr>
          <a:lstStyle/>
          <a:p>
            <a:r>
              <a:rPr lang="en-GB" dirty="0" smtClean="0"/>
              <a:t/>
            </a:r>
            <a:br>
              <a:rPr lang="en-GB" dirty="0" smtClean="0"/>
            </a:br>
            <a:r>
              <a:rPr lang="en-GB" b="1" dirty="0" smtClean="0">
                <a:latin typeface="Book Antiqua" panose="02040602050305030304" pitchFamily="18" charset="0"/>
              </a:rPr>
              <a:t>Procedure: Commencing Proceedings</a:t>
            </a:r>
            <a:endParaRPr lang="en-GB" b="1" dirty="0">
              <a:latin typeface="Book Antiqua" panose="02040602050305030304" pitchFamily="18" charset="0"/>
            </a:endParaRPr>
          </a:p>
        </p:txBody>
      </p:sp>
      <p:sp>
        <p:nvSpPr>
          <p:cNvPr id="3" name="Content Placeholder 2"/>
          <p:cNvSpPr>
            <a:spLocks noGrp="1"/>
          </p:cNvSpPr>
          <p:nvPr>
            <p:ph idx="1"/>
          </p:nvPr>
        </p:nvSpPr>
        <p:spPr/>
        <p:txBody>
          <a:bodyPr>
            <a:normAutofit/>
          </a:bodyPr>
          <a:lstStyle/>
          <a:p>
            <a:endParaRPr lang="en-GB" dirty="0" smtClean="0">
              <a:latin typeface="Lucida Sans" pitchFamily="34" charset="0"/>
            </a:endParaRPr>
          </a:p>
          <a:p>
            <a:r>
              <a:rPr lang="en-GB" dirty="0" smtClean="0">
                <a:latin typeface="Book Antiqua" panose="02040602050305030304" pitchFamily="18" charset="0"/>
              </a:rPr>
              <a:t>COP1, COP 1B and COP 3</a:t>
            </a:r>
          </a:p>
          <a:p>
            <a:r>
              <a:rPr lang="en-GB" dirty="0" smtClean="0">
                <a:latin typeface="Book Antiqua" panose="02040602050305030304" pitchFamily="18" charset="0"/>
              </a:rPr>
              <a:t>COP 24 witness evidence</a:t>
            </a:r>
          </a:p>
          <a:p>
            <a:r>
              <a:rPr lang="en-GB" dirty="0" smtClean="0">
                <a:latin typeface="Book Antiqua" panose="02040602050305030304" pitchFamily="18" charset="0"/>
              </a:rPr>
              <a:t>Permission is required-low threshold in section 50 MCA 2005</a:t>
            </a:r>
          </a:p>
          <a:p>
            <a:endParaRPr lang="en-GB" dirty="0">
              <a:latin typeface="Lucida Sans" pitchFamily="34" charset="0"/>
            </a:endParaRPr>
          </a:p>
          <a:p>
            <a:endParaRPr lang="en-GB" dirty="0" smtClean="0">
              <a:latin typeface="Lucida Sans" pitchFamily="34" charset="0"/>
            </a:endParaRPr>
          </a:p>
          <a:p>
            <a:pPr marL="0" indent="0">
              <a:buNone/>
            </a:pPr>
            <a:endParaRPr lang="en-GB" dirty="0">
              <a:latin typeface="Lucida Sans" pitchFamily="34" charset="0"/>
            </a:endParaRPr>
          </a:p>
          <a:p>
            <a:endParaRPr lang="en-GB" dirty="0"/>
          </a:p>
          <a:p>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409656" y="6067425"/>
            <a:ext cx="1752600" cy="790575"/>
          </a:xfrm>
          <a:prstGeom prst="rect">
            <a:avLst/>
          </a:prstGeom>
          <a:noFill/>
          <a:ln>
            <a:noFill/>
          </a:ln>
        </p:spPr>
      </p:pic>
      <p:pic>
        <p:nvPicPr>
          <p:cNvPr id="5"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562056" y="6219825"/>
            <a:ext cx="1752600" cy="790575"/>
          </a:xfrm>
          <a:prstGeom prst="rect">
            <a:avLst/>
          </a:prstGeom>
          <a:noFill/>
          <a:ln>
            <a:noFill/>
          </a:ln>
        </p:spPr>
      </p:pic>
    </p:spTree>
    <p:extLst>
      <p:ext uri="{BB962C8B-B14F-4D97-AF65-F5344CB8AC3E}">
        <p14:creationId xmlns:p14="http://schemas.microsoft.com/office/powerpoint/2010/main" val="36969064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normAutofit fontScale="90000"/>
          </a:bodyPr>
          <a:lstStyle/>
          <a:p>
            <a:r>
              <a:rPr lang="en-GB" dirty="0" smtClean="0"/>
              <a:t/>
            </a:r>
            <a:br>
              <a:rPr lang="en-GB" dirty="0" smtClean="0"/>
            </a:br>
            <a:r>
              <a:rPr lang="en-GB" b="1" dirty="0" smtClean="0">
                <a:latin typeface="Book Antiqua" panose="02040602050305030304" pitchFamily="18" charset="0"/>
              </a:rPr>
              <a:t>Procedure: Interim Orders</a:t>
            </a:r>
            <a:endParaRPr lang="en-GB" b="1" dirty="0">
              <a:latin typeface="Book Antiqua" panose="02040602050305030304" pitchFamily="18" charset="0"/>
            </a:endParaRPr>
          </a:p>
        </p:txBody>
      </p:sp>
      <p:sp>
        <p:nvSpPr>
          <p:cNvPr id="3" name="Content Placeholder 2"/>
          <p:cNvSpPr>
            <a:spLocks noGrp="1"/>
          </p:cNvSpPr>
          <p:nvPr>
            <p:ph idx="1"/>
          </p:nvPr>
        </p:nvSpPr>
        <p:spPr/>
        <p:txBody>
          <a:bodyPr>
            <a:normAutofit fontScale="92500" lnSpcReduction="20000"/>
          </a:bodyPr>
          <a:lstStyle/>
          <a:p>
            <a:r>
              <a:rPr lang="en-GB" dirty="0">
                <a:latin typeface="Book Antiqua" panose="02040602050305030304" pitchFamily="18" charset="0"/>
              </a:rPr>
              <a:t>The court may, pending the determination of an application to it in relation to a person (“P”), make an order or give directions in respect of any matter if— </a:t>
            </a:r>
          </a:p>
          <a:p>
            <a:pPr marL="0" indent="0">
              <a:buNone/>
            </a:pPr>
            <a:r>
              <a:rPr lang="en-GB" dirty="0" smtClean="0">
                <a:latin typeface="Book Antiqua" panose="02040602050305030304" pitchFamily="18" charset="0"/>
              </a:rPr>
              <a:t>	(</a:t>
            </a:r>
            <a:r>
              <a:rPr lang="en-GB" dirty="0">
                <a:latin typeface="Book Antiqua" panose="02040602050305030304" pitchFamily="18" charset="0"/>
              </a:rPr>
              <a:t>a)there is reason to believe that P lacks </a:t>
            </a:r>
            <a:r>
              <a:rPr lang="en-GB" dirty="0" smtClean="0">
                <a:latin typeface="Book Antiqua" panose="02040602050305030304" pitchFamily="18" charset="0"/>
              </a:rPr>
              <a:t>	capacity </a:t>
            </a:r>
            <a:r>
              <a:rPr lang="en-GB" dirty="0">
                <a:latin typeface="Book Antiqua" panose="02040602050305030304" pitchFamily="18" charset="0"/>
              </a:rPr>
              <a:t>in relation to the matter,</a:t>
            </a:r>
          </a:p>
          <a:p>
            <a:pPr marL="0" indent="0">
              <a:buNone/>
            </a:pPr>
            <a:r>
              <a:rPr lang="en-GB" dirty="0" smtClean="0">
                <a:latin typeface="Book Antiqua" panose="02040602050305030304" pitchFamily="18" charset="0"/>
              </a:rPr>
              <a:t>	(</a:t>
            </a:r>
            <a:r>
              <a:rPr lang="en-GB" dirty="0">
                <a:latin typeface="Book Antiqua" panose="02040602050305030304" pitchFamily="18" charset="0"/>
              </a:rPr>
              <a:t>b)the matter is one to which its powers </a:t>
            </a:r>
            <a:r>
              <a:rPr lang="en-GB" dirty="0" smtClean="0">
                <a:latin typeface="Book Antiqua" panose="02040602050305030304" pitchFamily="18" charset="0"/>
              </a:rPr>
              <a:t>	under </a:t>
            </a:r>
            <a:r>
              <a:rPr lang="en-GB" dirty="0">
                <a:latin typeface="Book Antiqua" panose="02040602050305030304" pitchFamily="18" charset="0"/>
              </a:rPr>
              <a:t>this Act extend, and</a:t>
            </a:r>
          </a:p>
          <a:p>
            <a:pPr marL="0" indent="0">
              <a:buNone/>
            </a:pPr>
            <a:r>
              <a:rPr lang="en-GB" dirty="0" smtClean="0">
                <a:latin typeface="Book Antiqua" panose="02040602050305030304" pitchFamily="18" charset="0"/>
              </a:rPr>
              <a:t>	(</a:t>
            </a:r>
            <a:r>
              <a:rPr lang="en-GB" dirty="0">
                <a:latin typeface="Book Antiqua" panose="02040602050305030304" pitchFamily="18" charset="0"/>
              </a:rPr>
              <a:t>c)it is in P's best interests to make </a:t>
            </a:r>
            <a:r>
              <a:rPr lang="en-GB" dirty="0" smtClean="0">
                <a:latin typeface="Book Antiqua" panose="02040602050305030304" pitchFamily="18" charset="0"/>
              </a:rPr>
              <a:t>the 	order, or </a:t>
            </a:r>
            <a:r>
              <a:rPr lang="en-GB" dirty="0">
                <a:latin typeface="Book Antiqua" panose="02040602050305030304" pitchFamily="18" charset="0"/>
              </a:rPr>
              <a:t>give the directions, without </a:t>
            </a:r>
            <a:r>
              <a:rPr lang="en-GB" dirty="0" smtClean="0">
                <a:latin typeface="Book Antiqua" panose="02040602050305030304" pitchFamily="18" charset="0"/>
              </a:rPr>
              <a:t>	delay</a:t>
            </a:r>
            <a:r>
              <a:rPr lang="en-GB" dirty="0">
                <a:latin typeface="Book Antiqua" panose="02040602050305030304" pitchFamily="18" charset="0"/>
              </a:rPr>
              <a:t>.</a:t>
            </a:r>
          </a:p>
          <a:p>
            <a:endParaRPr lang="en-GB" dirty="0" smtClean="0">
              <a:latin typeface="Book Antiqua" panose="02040602050305030304" pitchFamily="18" charset="0"/>
            </a:endParaRPr>
          </a:p>
          <a:p>
            <a:endParaRPr lang="en-GB" dirty="0" smtClean="0">
              <a:latin typeface="Lucida Sans" pitchFamily="34" charset="0"/>
            </a:endParaRPr>
          </a:p>
          <a:p>
            <a:endParaRPr lang="en-GB" dirty="0">
              <a:latin typeface="Lucida Sans" pitchFamily="34" charset="0"/>
            </a:endParaRPr>
          </a:p>
          <a:p>
            <a:endParaRPr lang="en-GB" dirty="0" smtClean="0">
              <a:latin typeface="Lucida Sans" pitchFamily="34" charset="0"/>
            </a:endParaRPr>
          </a:p>
          <a:p>
            <a:pPr marL="0" indent="0">
              <a:buNone/>
            </a:pPr>
            <a:endParaRPr lang="en-GB" dirty="0">
              <a:latin typeface="Lucida Sans" pitchFamily="34" charset="0"/>
            </a:endParaRPr>
          </a:p>
          <a:p>
            <a:endParaRPr lang="en-GB" dirty="0"/>
          </a:p>
          <a:p>
            <a:endParaRPr lang="en-GB" dirty="0"/>
          </a:p>
        </p:txBody>
      </p:sp>
      <p:pic>
        <p:nvPicPr>
          <p:cNvPr id="4"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409656" y="6067425"/>
            <a:ext cx="1752600" cy="790575"/>
          </a:xfrm>
          <a:prstGeom prst="rect">
            <a:avLst/>
          </a:prstGeom>
          <a:noFill/>
          <a:ln>
            <a:noFill/>
          </a:ln>
        </p:spPr>
      </p:pic>
      <p:pic>
        <p:nvPicPr>
          <p:cNvPr id="5" name="Content Placeholder 3" descr="cid:image001.gif@01CC835E.7A9F3380"/>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589712" y="6067425"/>
            <a:ext cx="1752600" cy="790575"/>
          </a:xfrm>
          <a:prstGeom prst="rect">
            <a:avLst/>
          </a:prstGeom>
          <a:noFill/>
          <a:ln>
            <a:noFill/>
          </a:ln>
        </p:spPr>
      </p:pic>
    </p:spTree>
    <p:extLst>
      <p:ext uri="{BB962C8B-B14F-4D97-AF65-F5344CB8AC3E}">
        <p14:creationId xmlns:p14="http://schemas.microsoft.com/office/powerpoint/2010/main" val="1309553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ook Antiqua" panose="02040602050305030304" pitchFamily="18" charset="0"/>
              </a:rPr>
              <a:t>Expert Evidence</a:t>
            </a:r>
            <a:endParaRPr lang="en-GB" dirty="0">
              <a:latin typeface="Book Antiqua" panose="02040602050305030304" pitchFamily="18" charset="0"/>
            </a:endParaRPr>
          </a:p>
        </p:txBody>
      </p:sp>
      <p:sp>
        <p:nvSpPr>
          <p:cNvPr id="3" name="Content Placeholder 2"/>
          <p:cNvSpPr>
            <a:spLocks noGrp="1"/>
          </p:cNvSpPr>
          <p:nvPr>
            <p:ph idx="1"/>
          </p:nvPr>
        </p:nvSpPr>
        <p:spPr/>
        <p:txBody>
          <a:bodyPr>
            <a:noAutofit/>
          </a:bodyPr>
          <a:lstStyle/>
          <a:p>
            <a:r>
              <a:rPr lang="en-GB" sz="2400" dirty="0" smtClean="0">
                <a:latin typeface="Book Antiqua" panose="02040602050305030304" pitchFamily="18" charset="0"/>
              </a:rPr>
              <a:t>COP r 121</a:t>
            </a:r>
          </a:p>
          <a:p>
            <a:pPr marL="0" indent="0">
              <a:buNone/>
            </a:pPr>
            <a:r>
              <a:rPr lang="en-GB" sz="2400" dirty="0" smtClean="0">
                <a:latin typeface="Book Antiqua" panose="02040602050305030304" pitchFamily="18" charset="0"/>
              </a:rPr>
              <a:t> 	“Expert </a:t>
            </a:r>
            <a:r>
              <a:rPr lang="en-GB" sz="2400" dirty="0">
                <a:latin typeface="Book Antiqua" panose="02040602050305030304" pitchFamily="18" charset="0"/>
              </a:rPr>
              <a:t>evidence shall be restricted to that </a:t>
            </a:r>
            <a:r>
              <a:rPr lang="en-GB" sz="2400" dirty="0" smtClean="0">
                <a:latin typeface="Book Antiqua" panose="02040602050305030304" pitchFamily="18" charset="0"/>
              </a:rPr>
              <a:t>	which </a:t>
            </a:r>
            <a:r>
              <a:rPr lang="en-GB" sz="2400" dirty="0">
                <a:latin typeface="Book Antiqua" panose="02040602050305030304" pitchFamily="18" charset="0"/>
              </a:rPr>
              <a:t>is reasonably required to resolve </a:t>
            </a:r>
            <a:r>
              <a:rPr lang="en-GB" sz="2400" dirty="0" smtClean="0">
                <a:latin typeface="Book Antiqua" panose="02040602050305030304" pitchFamily="18" charset="0"/>
              </a:rPr>
              <a:t>the	proceedings.”</a:t>
            </a:r>
          </a:p>
          <a:p>
            <a:pPr marL="0" indent="0">
              <a:buNone/>
            </a:pPr>
            <a:endParaRPr lang="en-GB" sz="2400" dirty="0" smtClean="0">
              <a:latin typeface="Book Antiqua" panose="02040602050305030304" pitchFamily="18" charset="0"/>
            </a:endParaRPr>
          </a:p>
          <a:p>
            <a:pPr marL="0" indent="0">
              <a:buNone/>
            </a:pPr>
            <a:r>
              <a:rPr lang="en-GB" sz="2400" u="sng" dirty="0" smtClean="0">
                <a:latin typeface="Book Antiqua" panose="02040602050305030304" pitchFamily="18" charset="0"/>
              </a:rPr>
              <a:t>MN (An Adult) [2015] EWCA </a:t>
            </a:r>
            <a:r>
              <a:rPr lang="en-GB" sz="2400" u="sng" dirty="0" err="1" smtClean="0">
                <a:latin typeface="Book Antiqua" panose="02040602050305030304" pitchFamily="18" charset="0"/>
              </a:rPr>
              <a:t>Civ</a:t>
            </a:r>
            <a:r>
              <a:rPr lang="en-GB" sz="2400" u="sng" dirty="0" smtClean="0">
                <a:latin typeface="Book Antiqua" panose="02040602050305030304" pitchFamily="18" charset="0"/>
              </a:rPr>
              <a:t> 411</a:t>
            </a:r>
          </a:p>
          <a:p>
            <a:pPr marL="0" indent="0">
              <a:buNone/>
            </a:pPr>
            <a:r>
              <a:rPr lang="en-GB" sz="2400" dirty="0">
                <a:latin typeface="Book Antiqua" panose="02040602050305030304" pitchFamily="18" charset="0"/>
              </a:rPr>
              <a:t>“One of the most salutary and effective of the recent reforms to family justice has been the imposition of a significantly more demanding test by section 13(6) of the Children and Families Act 2014 – "necessary to assist the court to resolve the proceedings </a:t>
            </a:r>
            <a:r>
              <a:rPr lang="en-GB" sz="2400" dirty="0" smtClean="0">
                <a:latin typeface="Book Antiqua" panose="02040602050305030304" pitchFamily="18" charset="0"/>
              </a:rPr>
              <a:t>justly……</a:t>
            </a:r>
          </a:p>
          <a:p>
            <a:pPr marL="0" indent="0">
              <a:buNone/>
            </a:pPr>
            <a:r>
              <a:rPr lang="en-GB" sz="2400" dirty="0">
                <a:latin typeface="Book Antiqua" panose="02040602050305030304" pitchFamily="18" charset="0"/>
              </a:rPr>
              <a:t>Consideration requires to be given to the early amendment of Rule 121 to bring it into line with section 13(6). "</a:t>
            </a:r>
          </a:p>
        </p:txBody>
      </p:sp>
    </p:spTree>
    <p:extLst>
      <p:ext uri="{BB962C8B-B14F-4D97-AF65-F5344CB8AC3E}">
        <p14:creationId xmlns:p14="http://schemas.microsoft.com/office/powerpoint/2010/main" val="235754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SECTION 3(4)</a:t>
            </a:r>
            <a:endParaRPr lang="en-GB" dirty="0"/>
          </a:p>
        </p:txBody>
      </p:sp>
      <p:sp>
        <p:nvSpPr>
          <p:cNvPr id="3" name="Content Placeholder 2"/>
          <p:cNvSpPr>
            <a:spLocks noGrp="1"/>
          </p:cNvSpPr>
          <p:nvPr>
            <p:ph idx="1"/>
          </p:nvPr>
        </p:nvSpPr>
        <p:spPr/>
        <p:txBody>
          <a:bodyPr/>
          <a:lstStyle/>
          <a:p>
            <a:r>
              <a:rPr lang="en-GB" dirty="0" smtClean="0"/>
              <a:t>The information relevant to a decision includes information </a:t>
            </a:r>
            <a:r>
              <a:rPr lang="en-GB" b="1" dirty="0" smtClean="0"/>
              <a:t>about the reasonably foreseeable consequences of deciding one way or another.</a:t>
            </a:r>
          </a:p>
          <a:p>
            <a:r>
              <a:rPr lang="en-GB" b="1" dirty="0" smtClean="0"/>
              <a:t>Must record that information in any assessment that is done.</a:t>
            </a:r>
          </a:p>
          <a:p>
            <a:endParaRPr lang="en-GB" b="1"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733256"/>
            <a:ext cx="1752600" cy="790575"/>
          </a:xfrm>
          <a:prstGeom prst="rect">
            <a:avLst/>
          </a:prstGeom>
          <a:noFill/>
          <a:ln>
            <a:noFill/>
          </a:ln>
        </p:spPr>
      </p:pic>
      <p:pic>
        <p:nvPicPr>
          <p:cNvPr id="5" name="Picture 4"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8267700" y="5707038"/>
            <a:ext cx="1752600" cy="790575"/>
          </a:xfrm>
          <a:prstGeom prst="rect">
            <a:avLst/>
          </a:prstGeom>
          <a:noFill/>
          <a:ln>
            <a:noFill/>
          </a:ln>
        </p:spPr>
      </p:pic>
    </p:spTree>
    <p:extLst>
      <p:ext uri="{BB962C8B-B14F-4D97-AF65-F5344CB8AC3E}">
        <p14:creationId xmlns:p14="http://schemas.microsoft.com/office/powerpoint/2010/main" val="90775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a:t>
            </a:r>
            <a:r>
              <a:rPr lang="en-GB" dirty="0"/>
              <a:t>: WHAT IS THE </a:t>
            </a:r>
            <a:r>
              <a:rPr lang="en-GB" dirty="0" smtClean="0"/>
              <a:t>DECISION</a:t>
            </a:r>
            <a:endParaRPr lang="en-GB" dirty="0"/>
          </a:p>
        </p:txBody>
      </p:sp>
      <p:sp>
        <p:nvSpPr>
          <p:cNvPr id="3" name="Content Placeholder 2"/>
          <p:cNvSpPr>
            <a:spLocks noGrp="1"/>
          </p:cNvSpPr>
          <p:nvPr>
            <p:ph idx="1"/>
          </p:nvPr>
        </p:nvSpPr>
        <p:spPr/>
        <p:txBody>
          <a:bodyPr>
            <a:normAutofit/>
          </a:bodyPr>
          <a:lstStyle/>
          <a:p>
            <a:r>
              <a:rPr lang="en-GB" dirty="0"/>
              <a:t>Remember that capacity </a:t>
            </a:r>
            <a:r>
              <a:rPr lang="en-GB" dirty="0" smtClean="0"/>
              <a:t>is about the decision to be made.</a:t>
            </a:r>
            <a:endParaRPr lang="en-GB" dirty="0"/>
          </a:p>
          <a:p>
            <a:r>
              <a:rPr lang="en-GB" b="1" dirty="0" smtClean="0"/>
              <a:t>Essential </a:t>
            </a:r>
            <a:r>
              <a:rPr lang="en-GB" b="1" dirty="0"/>
              <a:t>that identify the decision under consideration.</a:t>
            </a:r>
          </a:p>
          <a:p>
            <a:r>
              <a:rPr lang="en-GB" dirty="0"/>
              <a:t>In some decisions you may have to look at the relevant test in law </a:t>
            </a:r>
            <a:r>
              <a:rPr lang="en-GB" dirty="0" err="1"/>
              <a:t>eg</a:t>
            </a:r>
            <a:r>
              <a:rPr lang="en-GB" dirty="0"/>
              <a:t> sexual relations. </a:t>
            </a:r>
            <a:endParaRPr lang="en-GB" dirty="0" smtClean="0"/>
          </a:p>
          <a:p>
            <a:pPr marL="0" indent="0">
              <a:buNone/>
            </a:pPr>
            <a:r>
              <a:rPr lang="en-GB" dirty="0" smtClean="0"/>
              <a:t> </a:t>
            </a:r>
            <a:endParaRPr lang="en-GB" dirty="0"/>
          </a:p>
          <a:p>
            <a:r>
              <a:rPr lang="en-GB" b="1" dirty="0"/>
              <a:t>Record the test that you have applied. </a:t>
            </a:r>
          </a:p>
          <a:p>
            <a:endParaRPr lang="en-GB" dirty="0"/>
          </a:p>
          <a:p>
            <a:endParaRPr lang="en-GB" dirty="0"/>
          </a:p>
        </p:txBody>
      </p:sp>
      <p:pic>
        <p:nvPicPr>
          <p:cNvPr id="4" name="Picture 3" descr="cid:image001.gif@01CC835E.7A9F3380"/>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805264"/>
            <a:ext cx="1752600" cy="790575"/>
          </a:xfrm>
          <a:prstGeom prst="rect">
            <a:avLst/>
          </a:prstGeom>
          <a:noFill/>
          <a:ln>
            <a:noFill/>
          </a:ln>
        </p:spPr>
      </p:pic>
    </p:spTree>
    <p:extLst>
      <p:ext uri="{BB962C8B-B14F-4D97-AF65-F5344CB8AC3E}">
        <p14:creationId xmlns:p14="http://schemas.microsoft.com/office/powerpoint/2010/main" val="224446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CAPACITY: WHAT IS THE DECISION</a:t>
            </a:r>
          </a:p>
        </p:txBody>
      </p:sp>
      <p:sp>
        <p:nvSpPr>
          <p:cNvPr id="3" name="Content Placeholder 2"/>
          <p:cNvSpPr>
            <a:spLocks noGrp="1"/>
          </p:cNvSpPr>
          <p:nvPr>
            <p:ph idx="1"/>
          </p:nvPr>
        </p:nvSpPr>
        <p:spPr/>
        <p:txBody>
          <a:bodyPr/>
          <a:lstStyle/>
          <a:p>
            <a:r>
              <a:rPr lang="en-GB" dirty="0" smtClean="0"/>
              <a:t>What is the cause of the inability to make the decision.</a:t>
            </a:r>
          </a:p>
          <a:p>
            <a:r>
              <a:rPr lang="en-GB" dirty="0" smtClean="0"/>
              <a:t>Always </a:t>
            </a:r>
            <a:r>
              <a:rPr lang="en-GB" b="1" dirty="0" smtClean="0"/>
              <a:t>record and analyse</a:t>
            </a:r>
            <a:r>
              <a:rPr lang="en-GB" dirty="0" smtClean="0"/>
              <a:t> the decision that has been made.</a:t>
            </a:r>
          </a:p>
          <a:p>
            <a:r>
              <a:rPr lang="en-GB" dirty="0" smtClean="0"/>
              <a:t>If it’s not recorded, are you happy to rely on your memory.</a:t>
            </a:r>
          </a:p>
          <a:p>
            <a:r>
              <a:rPr lang="en-GB" dirty="0" smtClean="0"/>
              <a:t>If it’s not recorded,  it never happened.</a:t>
            </a:r>
            <a:endParaRPr lang="en-GB" dirty="0"/>
          </a:p>
        </p:txBody>
      </p:sp>
    </p:spTree>
    <p:extLst>
      <p:ext uri="{BB962C8B-B14F-4D97-AF65-F5344CB8AC3E}">
        <p14:creationId xmlns:p14="http://schemas.microsoft.com/office/powerpoint/2010/main" val="3051601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6510</TotalTime>
  <Words>3765</Words>
  <Application>Microsoft Macintosh PowerPoint</Application>
  <PresentationFormat>On-screen Show (4:3)</PresentationFormat>
  <Paragraphs>284</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   AN INTRODUCTION TO COURT OF PROTECTION PRACTICE  </vt:lpstr>
      <vt:lpstr>TOPICS</vt:lpstr>
      <vt:lpstr>THE PRINCIPLES: SECTION 1</vt:lpstr>
      <vt:lpstr>THE PRINCIPLES: SECTION 1</vt:lpstr>
      <vt:lpstr>CAPACITY: SECTION 2</vt:lpstr>
      <vt:lpstr>CAPACITY: SECTION 3</vt:lpstr>
      <vt:lpstr>CAPACITY: SECTION 3(4)</vt:lpstr>
      <vt:lpstr>CAPACITY: WHAT IS THE DECISION</vt:lpstr>
      <vt:lpstr>CAPACITY: WHAT IS THE DECISION</vt:lpstr>
      <vt:lpstr>CAPACITY: ALL PRACTICABLE STEPS</vt:lpstr>
      <vt:lpstr>WHO SHOULD BE MAKING THE ASSESSMENT?</vt:lpstr>
      <vt:lpstr>COMPLEX DECISIONS?</vt:lpstr>
      <vt:lpstr>EXAMPLES</vt:lpstr>
      <vt:lpstr> REASONABLY FORESEEABLE CONSEQUENCES? MR AND MRS A </vt:lpstr>
      <vt:lpstr>REASONABLY FORESEEABLE  CONSEQUENCES</vt:lpstr>
      <vt:lpstr>REASONABLY FORESEEABLE  CONSEQUENCES</vt:lpstr>
      <vt:lpstr>REASONABLY FORESEEABLE  CONSEQUENCES</vt:lpstr>
      <vt:lpstr>MR AND MRS A</vt:lpstr>
      <vt:lpstr>MR AND MRS A</vt:lpstr>
      <vt:lpstr>MR AND MRS A</vt:lpstr>
      <vt:lpstr>MR AND MRS A</vt:lpstr>
      <vt:lpstr>THE REAL WORLD</vt:lpstr>
      <vt:lpstr>IM: COURT OF APPEAL</vt:lpstr>
      <vt:lpstr> SEXUAL RELATIONS</vt:lpstr>
      <vt:lpstr>DBC V AB [2011]</vt:lpstr>
      <vt:lpstr>RE H 2012: SEX</vt:lpstr>
      <vt:lpstr>IM: COURT OF APPEAL</vt:lpstr>
      <vt:lpstr>IM: COURT OF APPEAL</vt:lpstr>
      <vt:lpstr>IM: COURT OF APPEAL</vt:lpstr>
      <vt:lpstr>IM: COURT OF APPEAL</vt:lpstr>
      <vt:lpstr>IM: COURT OF APPEAL</vt:lpstr>
      <vt:lpstr>PC: COURT OF APPEAL</vt:lpstr>
      <vt:lpstr>AGE: Section 2(5)</vt:lpstr>
      <vt:lpstr>BEST INTERESTS: SECTION 4 </vt:lpstr>
      <vt:lpstr>WISHES AND FEELINGS</vt:lpstr>
      <vt:lpstr>AINTREE</vt:lpstr>
      <vt:lpstr>AINTREE</vt:lpstr>
      <vt:lpstr>Re M; ITW v Z (2009) EWHC 2525 (Fam)</vt:lpstr>
      <vt:lpstr>CASE AND FACT SPECIFIC</vt:lpstr>
      <vt:lpstr>CONTEXT</vt:lpstr>
      <vt:lpstr>ALL THE RELEVANT CIRCUMSTANACES</vt:lpstr>
      <vt:lpstr>THE THREE IMPORTANT FACTORS</vt:lpstr>
      <vt:lpstr>OVERALL ASSESSMENT</vt:lpstr>
      <vt:lpstr>Deprivation of Liberty</vt:lpstr>
      <vt:lpstr>Paragraph 15 of Schedule A1</vt:lpstr>
      <vt:lpstr>The Trinity</vt:lpstr>
      <vt:lpstr>Deprivation of Liberty Defined: Cheshire West</vt:lpstr>
      <vt:lpstr>Irrelevant</vt:lpstr>
      <vt:lpstr>            “A gilded cage is nonetheless a cage”  This is a reminder of the fact that just because a placement may be “perfect”, or in a person’s best interests or an improvement on their pre deprivation of liberty care, it nonetheless remains a deprivation of liberty.”</vt:lpstr>
      <vt:lpstr>The  Home: Imputable to the State</vt:lpstr>
      <vt:lpstr>Imputable to the State</vt:lpstr>
      <vt:lpstr>Misuse of Schedule A1</vt:lpstr>
      <vt:lpstr>The impact of Cheshire West </vt:lpstr>
      <vt:lpstr>DOLS 2013/2014CQC Report  </vt:lpstr>
      <vt:lpstr>DOLS 2013/2014CQC Report</vt:lpstr>
      <vt:lpstr>DOLS 2013/2014CQC Report</vt:lpstr>
      <vt:lpstr>Health and Social Care Information Centre</vt:lpstr>
      <vt:lpstr>Non-compliance – the cost </vt:lpstr>
      <vt:lpstr>Non-compliance – the cost </vt:lpstr>
      <vt:lpstr>Non-compliance – the cost </vt:lpstr>
      <vt:lpstr>Non-compliance – the cost </vt:lpstr>
      <vt:lpstr>Non-compliance – the cost</vt:lpstr>
      <vt:lpstr>Non-compliance – the cost</vt:lpstr>
      <vt:lpstr>Non-compliance – the cost</vt:lpstr>
      <vt:lpstr> Procedure</vt:lpstr>
      <vt:lpstr> Procedure: Commencing Proceedings</vt:lpstr>
      <vt:lpstr> Procedure: Interim Orders</vt:lpstr>
      <vt:lpstr>Expert Evidence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Capacity and Deprivation of Liberty</dc:title>
  <dc:creator>o'brien</dc:creator>
  <cp:lastModifiedBy>Laura Bratton</cp:lastModifiedBy>
  <cp:revision>143</cp:revision>
  <dcterms:created xsi:type="dcterms:W3CDTF">2012-02-02T07:32:05Z</dcterms:created>
  <dcterms:modified xsi:type="dcterms:W3CDTF">2015-10-19T19:12:35Z</dcterms:modified>
</cp:coreProperties>
</file>